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282" r:id="rId4"/>
    <p:sldId id="302" r:id="rId5"/>
    <p:sldId id="283" r:id="rId6"/>
    <p:sldId id="284" r:id="rId7"/>
    <p:sldId id="285" r:id="rId8"/>
    <p:sldId id="287" r:id="rId9"/>
    <p:sldId id="288" r:id="rId10"/>
    <p:sldId id="290" r:id="rId11"/>
    <p:sldId id="291" r:id="rId12"/>
    <p:sldId id="300" r:id="rId13"/>
    <p:sldId id="301" r:id="rId14"/>
    <p:sldId id="295" r:id="rId15"/>
    <p:sldId id="296" r:id="rId16"/>
    <p:sldId id="297" r:id="rId17"/>
    <p:sldId id="275" r:id="rId18"/>
    <p:sldId id="299"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B"/>
    <a:srgbClr val="FFFF00"/>
    <a:srgbClr val="CC0000"/>
    <a:srgbClr val="000000"/>
    <a:srgbClr val="0081BD"/>
    <a:srgbClr val="C0504D"/>
    <a:srgbClr val="4F81BD"/>
    <a:srgbClr val="0081FF"/>
    <a:srgbClr val="BEE3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5" autoAdjust="0"/>
    <p:restoredTop sz="79367" autoAdjust="0"/>
  </p:normalViewPr>
  <p:slideViewPr>
    <p:cSldViewPr>
      <p:cViewPr varScale="1">
        <p:scale>
          <a:sx n="53" d="100"/>
          <a:sy n="53" d="100"/>
        </p:scale>
        <p:origin x="-12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gember\Documents\Dropbox\talks\mpa\graphs\surve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indows%20Admin\Dropbox\talks\mpa\graphs\learning_precis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7.6231322113302968E-2"/>
          <c:y val="0.10776332306287802"/>
          <c:w val="0.90353879575870433"/>
          <c:h val="0.50880691543991785"/>
        </c:manualLayout>
      </c:layout>
      <c:barChart>
        <c:barDir val="col"/>
        <c:grouping val="clustered"/>
        <c:ser>
          <c:idx val="0"/>
          <c:order val="0"/>
          <c:tx>
            <c:strRef>
              <c:f>Sheet1!$B$1</c:f>
              <c:strCache>
                <c:ptCount val="1"/>
                <c:pt idx="0">
                  <c:v>No</c:v>
                </c:pt>
              </c:strCache>
            </c:strRef>
          </c:tx>
          <c:spPr>
            <a:solidFill>
              <a:schemeClr val="accent2"/>
            </a:solidFill>
            <a:ln>
              <a:solidFill>
                <a:schemeClr val="accent2"/>
              </a:solidFill>
            </a:ln>
          </c:spPr>
          <c:cat>
            <c:strRef>
              <c:f>Sheet1!$A$2:$A$7</c:f>
              <c:strCache>
                <c:ptCount val="6"/>
                <c:pt idx="0">
                  <c:v>No. of
devices</c:v>
                </c:pt>
                <c:pt idx="1">
                  <c:v>No. of
protocols</c:v>
                </c:pt>
                <c:pt idx="2">
                  <c:v>No. of change
events</c:v>
                </c:pt>
                <c:pt idx="3">
                  <c:v>Avg. devices
changed per event</c:v>
                </c:pt>
                <c:pt idx="4">
                  <c:v>Frac. Events
automated</c:v>
                </c:pt>
                <c:pt idx="5">
                  <c:v>Frac. events w/
ACL change</c:v>
                </c:pt>
              </c:strCache>
            </c:strRef>
          </c:cat>
          <c:val>
            <c:numRef>
              <c:f>Sheet1!$B$2:$B$7</c:f>
              <c:numCache>
                <c:formatCode>General</c:formatCode>
                <c:ptCount val="6"/>
                <c:pt idx="0">
                  <c:v>0</c:v>
                </c:pt>
                <c:pt idx="1">
                  <c:v>4</c:v>
                </c:pt>
                <c:pt idx="2">
                  <c:v>0</c:v>
                </c:pt>
                <c:pt idx="3">
                  <c:v>0</c:v>
                </c:pt>
                <c:pt idx="4">
                  <c:v>3</c:v>
                </c:pt>
                <c:pt idx="5">
                  <c:v>3</c:v>
                </c:pt>
              </c:numCache>
            </c:numRef>
          </c:val>
        </c:ser>
        <c:ser>
          <c:idx val="1"/>
          <c:order val="1"/>
          <c:tx>
            <c:strRef>
              <c:f>Sheet1!$C$1</c:f>
              <c:strCache>
                <c:ptCount val="1"/>
                <c:pt idx="0">
                  <c:v>Low</c:v>
                </c:pt>
              </c:strCache>
            </c:strRef>
          </c:tx>
          <c:spPr>
            <a:solidFill>
              <a:schemeClr val="accent6"/>
            </a:solidFill>
            <a:ln>
              <a:solidFill>
                <a:schemeClr val="accent6"/>
              </a:solidFill>
            </a:ln>
          </c:spPr>
          <c:cat>
            <c:strRef>
              <c:f>Sheet1!$A$2:$A$7</c:f>
              <c:strCache>
                <c:ptCount val="6"/>
                <c:pt idx="0">
                  <c:v>No. of
devices</c:v>
                </c:pt>
                <c:pt idx="1">
                  <c:v>No. of
protocols</c:v>
                </c:pt>
                <c:pt idx="2">
                  <c:v>No. of change
events</c:v>
                </c:pt>
                <c:pt idx="3">
                  <c:v>Avg. devices
changed per event</c:v>
                </c:pt>
                <c:pt idx="4">
                  <c:v>Frac. Events
automated</c:v>
                </c:pt>
                <c:pt idx="5">
                  <c:v>Frac. events w/
ACL change</c:v>
                </c:pt>
              </c:strCache>
            </c:strRef>
          </c:cat>
          <c:val>
            <c:numRef>
              <c:f>Sheet1!$C$2:$C$7</c:f>
              <c:numCache>
                <c:formatCode>General</c:formatCode>
                <c:ptCount val="6"/>
                <c:pt idx="0">
                  <c:v>15</c:v>
                </c:pt>
                <c:pt idx="1">
                  <c:v>9</c:v>
                </c:pt>
                <c:pt idx="2">
                  <c:v>8</c:v>
                </c:pt>
                <c:pt idx="3">
                  <c:v>10</c:v>
                </c:pt>
                <c:pt idx="4">
                  <c:v>21</c:v>
                </c:pt>
                <c:pt idx="5">
                  <c:v>22</c:v>
                </c:pt>
              </c:numCache>
            </c:numRef>
          </c:val>
        </c:ser>
        <c:ser>
          <c:idx val="2"/>
          <c:order val="2"/>
          <c:tx>
            <c:strRef>
              <c:f>Sheet1!$D$1</c:f>
              <c:strCache>
                <c:ptCount val="1"/>
                <c:pt idx="0">
                  <c:v>Medium</c:v>
                </c:pt>
              </c:strCache>
            </c:strRef>
          </c:tx>
          <c:spPr>
            <a:solidFill>
              <a:srgbClr val="FFFF00"/>
            </a:solidFill>
            <a:ln>
              <a:solidFill>
                <a:srgbClr val="FFFF00"/>
              </a:solidFill>
            </a:ln>
          </c:spPr>
          <c:cat>
            <c:strRef>
              <c:f>Sheet1!$A$2:$A$7</c:f>
              <c:strCache>
                <c:ptCount val="6"/>
                <c:pt idx="0">
                  <c:v>No. of
devices</c:v>
                </c:pt>
                <c:pt idx="1">
                  <c:v>No. of
protocols</c:v>
                </c:pt>
                <c:pt idx="2">
                  <c:v>No. of change
events</c:v>
                </c:pt>
                <c:pt idx="3">
                  <c:v>Avg. devices
changed per event</c:v>
                </c:pt>
                <c:pt idx="4">
                  <c:v>Frac. Events
automated</c:v>
                </c:pt>
                <c:pt idx="5">
                  <c:v>Frac. events w/
ACL change</c:v>
                </c:pt>
              </c:strCache>
            </c:strRef>
          </c:cat>
          <c:val>
            <c:numRef>
              <c:f>Sheet1!$D$2:$D$7</c:f>
              <c:numCache>
                <c:formatCode>General</c:formatCode>
                <c:ptCount val="6"/>
                <c:pt idx="0">
                  <c:v>21</c:v>
                </c:pt>
                <c:pt idx="1">
                  <c:v>20</c:v>
                </c:pt>
                <c:pt idx="2">
                  <c:v>9</c:v>
                </c:pt>
                <c:pt idx="3">
                  <c:v>23</c:v>
                </c:pt>
                <c:pt idx="4">
                  <c:v>9</c:v>
                </c:pt>
                <c:pt idx="5">
                  <c:v>16</c:v>
                </c:pt>
              </c:numCache>
            </c:numRef>
          </c:val>
        </c:ser>
        <c:ser>
          <c:idx val="3"/>
          <c:order val="3"/>
          <c:tx>
            <c:strRef>
              <c:f>Sheet1!$E$1</c:f>
              <c:strCache>
                <c:ptCount val="1"/>
                <c:pt idx="0">
                  <c:v>High </c:v>
                </c:pt>
              </c:strCache>
            </c:strRef>
          </c:tx>
          <c:spPr>
            <a:solidFill>
              <a:schemeClr val="accent3"/>
            </a:solidFill>
            <a:ln>
              <a:solidFill>
                <a:schemeClr val="accent3"/>
              </a:solidFill>
            </a:ln>
          </c:spPr>
          <c:cat>
            <c:strRef>
              <c:f>Sheet1!$A$2:$A$7</c:f>
              <c:strCache>
                <c:ptCount val="6"/>
                <c:pt idx="0">
                  <c:v>No. of
devices</c:v>
                </c:pt>
                <c:pt idx="1">
                  <c:v>No. of
protocols</c:v>
                </c:pt>
                <c:pt idx="2">
                  <c:v>No. of change
events</c:v>
                </c:pt>
                <c:pt idx="3">
                  <c:v>Avg. devices
changed per event</c:v>
                </c:pt>
                <c:pt idx="4">
                  <c:v>Frac. Events
automated</c:v>
                </c:pt>
                <c:pt idx="5">
                  <c:v>Frac. events w/
ACL change</c:v>
                </c:pt>
              </c:strCache>
            </c:strRef>
          </c:cat>
          <c:val>
            <c:numRef>
              <c:f>Sheet1!$E$2:$E$7</c:f>
              <c:numCache>
                <c:formatCode>General</c:formatCode>
                <c:ptCount val="6"/>
                <c:pt idx="0">
                  <c:v>13</c:v>
                </c:pt>
                <c:pt idx="1">
                  <c:v>16</c:v>
                </c:pt>
                <c:pt idx="2">
                  <c:v>31</c:v>
                </c:pt>
                <c:pt idx="3">
                  <c:v>17</c:v>
                </c:pt>
                <c:pt idx="4">
                  <c:v>15</c:v>
                </c:pt>
                <c:pt idx="5">
                  <c:v>10</c:v>
                </c:pt>
              </c:numCache>
            </c:numRef>
          </c:val>
        </c:ser>
        <c:ser>
          <c:idx val="4"/>
          <c:order val="4"/>
          <c:tx>
            <c:strRef>
              <c:f>Sheet1!$F$1</c:f>
              <c:strCache>
                <c:ptCount val="1"/>
                <c:pt idx="0">
                  <c:v>Unsure</c:v>
                </c:pt>
              </c:strCache>
            </c:strRef>
          </c:tx>
          <c:cat>
            <c:strRef>
              <c:f>Sheet1!$A$2:$A$7</c:f>
              <c:strCache>
                <c:ptCount val="6"/>
                <c:pt idx="0">
                  <c:v>No. of
devices</c:v>
                </c:pt>
                <c:pt idx="1">
                  <c:v>No. of
protocols</c:v>
                </c:pt>
                <c:pt idx="2">
                  <c:v>No. of change
events</c:v>
                </c:pt>
                <c:pt idx="3">
                  <c:v>Avg. devices
changed per event</c:v>
                </c:pt>
                <c:pt idx="4">
                  <c:v>Frac. Events
automated</c:v>
                </c:pt>
                <c:pt idx="5">
                  <c:v>Frac. events w/
ACL change</c:v>
                </c:pt>
              </c:strCache>
            </c:strRef>
          </c:cat>
          <c:val>
            <c:numRef>
              <c:f>Sheet1!$F$2:$F$7</c:f>
              <c:numCache>
                <c:formatCode>General</c:formatCode>
                <c:ptCount val="6"/>
                <c:pt idx="0">
                  <c:v>2</c:v>
                </c:pt>
                <c:pt idx="1">
                  <c:v>2</c:v>
                </c:pt>
                <c:pt idx="2">
                  <c:v>2</c:v>
                </c:pt>
                <c:pt idx="3">
                  <c:v>1</c:v>
                </c:pt>
                <c:pt idx="4">
                  <c:v>3</c:v>
                </c:pt>
                <c:pt idx="5">
                  <c:v>0</c:v>
                </c:pt>
              </c:numCache>
            </c:numRef>
          </c:val>
        </c:ser>
        <c:gapWidth val="100"/>
        <c:axId val="56697984"/>
        <c:axId val="56699520"/>
      </c:barChart>
      <c:catAx>
        <c:axId val="56697984"/>
        <c:scaling>
          <c:orientation val="minMax"/>
        </c:scaling>
        <c:axPos val="b"/>
        <c:numFmt formatCode="@" sourceLinked="0"/>
        <c:tickLblPos val="nextTo"/>
        <c:txPr>
          <a:bodyPr/>
          <a:lstStyle/>
          <a:p>
            <a:pPr>
              <a:defRPr sz="1800"/>
            </a:pPr>
            <a:endParaRPr lang="en-US"/>
          </a:p>
        </c:txPr>
        <c:crossAx val="56699520"/>
        <c:crosses val="autoZero"/>
        <c:lblAlgn val="ctr"/>
        <c:lblOffset val="100"/>
      </c:catAx>
      <c:valAx>
        <c:axId val="56699520"/>
        <c:scaling>
          <c:orientation val="minMax"/>
        </c:scaling>
        <c:axPos val="l"/>
        <c:majorGridlines/>
        <c:numFmt formatCode="General" sourceLinked="1"/>
        <c:tickLblPos val="nextTo"/>
        <c:crossAx val="56697984"/>
        <c:crosses val="autoZero"/>
        <c:crossBetween val="between"/>
      </c:valAx>
    </c:plotArea>
    <c:legend>
      <c:legendPos val="t"/>
      <c:layout>
        <c:manualLayout>
          <c:xMode val="edge"/>
          <c:yMode val="edge"/>
          <c:x val="0.24650221819617679"/>
          <c:y val="0"/>
          <c:w val="0.53354423617401803"/>
          <c:h val="0.10056230742896269"/>
        </c:manualLayout>
      </c:layout>
      <c:spPr>
        <a:solidFill>
          <a:schemeClr val="bg1"/>
        </a:solidFill>
      </c:sp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learning_comparison_precision!$B$1</c:f>
              <c:strCache>
                <c:ptCount val="1"/>
                <c:pt idx="0">
                  <c:v>Majority Predictor</c:v>
                </c:pt>
              </c:strCache>
            </c:strRef>
          </c:tx>
          <c:spPr>
            <a:solidFill>
              <a:schemeClr val="accent2"/>
            </a:solidFill>
            <a:ln>
              <a:solidFill>
                <a:schemeClr val="accent2"/>
              </a:solidFill>
            </a:ln>
          </c:spPr>
          <c:cat>
            <c:strRef>
              <c:f>learning_comparison_precision!$A$2:$A$6</c:f>
              <c:strCache>
                <c:ptCount val="5"/>
                <c:pt idx="0">
                  <c:v>Excellent</c:v>
                </c:pt>
                <c:pt idx="1">
                  <c:v>Good</c:v>
                </c:pt>
                <c:pt idx="2">
                  <c:v>Moderate</c:v>
                </c:pt>
                <c:pt idx="3">
                  <c:v>Poor</c:v>
                </c:pt>
                <c:pt idx="4">
                  <c:v>Very Poor</c:v>
                </c:pt>
              </c:strCache>
            </c:strRef>
          </c:cat>
          <c:val>
            <c:numRef>
              <c:f>learning_comparison_precision!$B$2:$B$6</c:f>
              <c:numCache>
                <c:formatCode>General</c:formatCode>
                <c:ptCount val="5"/>
                <c:pt idx="0">
                  <c:v>0.73000000000000009</c:v>
                </c:pt>
                <c:pt idx="1">
                  <c:v>0</c:v>
                </c:pt>
                <c:pt idx="2">
                  <c:v>0</c:v>
                </c:pt>
                <c:pt idx="3">
                  <c:v>0</c:v>
                </c:pt>
                <c:pt idx="4">
                  <c:v>0</c:v>
                </c:pt>
              </c:numCache>
            </c:numRef>
          </c:val>
        </c:ser>
        <c:ser>
          <c:idx val="1"/>
          <c:order val="1"/>
          <c:tx>
            <c:strRef>
              <c:f>learning_comparison_precision!$C$1</c:f>
              <c:strCache>
                <c:ptCount val="1"/>
                <c:pt idx="0">
                  <c:v>Decision Tree (DT)</c:v>
                </c:pt>
              </c:strCache>
            </c:strRef>
          </c:tx>
          <c:spPr>
            <a:solidFill>
              <a:srgbClr val="FFC000"/>
            </a:solidFill>
            <a:ln>
              <a:solidFill>
                <a:srgbClr val="FFC000"/>
              </a:solidFill>
            </a:ln>
          </c:spPr>
          <c:cat>
            <c:strRef>
              <c:f>learning_comparison_precision!$A$2:$A$6</c:f>
              <c:strCache>
                <c:ptCount val="5"/>
                <c:pt idx="0">
                  <c:v>Excellent</c:v>
                </c:pt>
                <c:pt idx="1">
                  <c:v>Good</c:v>
                </c:pt>
                <c:pt idx="2">
                  <c:v>Moderate</c:v>
                </c:pt>
                <c:pt idx="3">
                  <c:v>Poor</c:v>
                </c:pt>
                <c:pt idx="4">
                  <c:v>Very Poor</c:v>
                </c:pt>
              </c:strCache>
            </c:strRef>
          </c:cat>
          <c:val>
            <c:numRef>
              <c:f>learning_comparison_precision!$C$2:$C$6</c:f>
              <c:numCache>
                <c:formatCode>General</c:formatCode>
                <c:ptCount val="5"/>
                <c:pt idx="0">
                  <c:v>0.83840000000000003</c:v>
                </c:pt>
                <c:pt idx="1">
                  <c:v>0.23080000000000001</c:v>
                </c:pt>
                <c:pt idx="2">
                  <c:v>0</c:v>
                </c:pt>
                <c:pt idx="3">
                  <c:v>0</c:v>
                </c:pt>
                <c:pt idx="4">
                  <c:v>0.52170000000000005</c:v>
                </c:pt>
              </c:numCache>
            </c:numRef>
          </c:val>
        </c:ser>
        <c:ser>
          <c:idx val="2"/>
          <c:order val="2"/>
          <c:tx>
            <c:strRef>
              <c:f>learning_comparison_precision!$D$1</c:f>
              <c:strCache>
                <c:ptCount val="1"/>
                <c:pt idx="0">
                  <c:v>DT with Oversampling &amp; Boosting (MPA)</c:v>
                </c:pt>
              </c:strCache>
            </c:strRef>
          </c:tx>
          <c:spPr>
            <a:solidFill>
              <a:schemeClr val="accent1"/>
            </a:solidFill>
            <a:ln>
              <a:solidFill>
                <a:schemeClr val="accent1"/>
              </a:solidFill>
            </a:ln>
          </c:spPr>
          <c:cat>
            <c:strRef>
              <c:f>learning_comparison_precision!$A$2:$A$6</c:f>
              <c:strCache>
                <c:ptCount val="5"/>
                <c:pt idx="0">
                  <c:v>Excellent</c:v>
                </c:pt>
                <c:pt idx="1">
                  <c:v>Good</c:v>
                </c:pt>
                <c:pt idx="2">
                  <c:v>Moderate</c:v>
                </c:pt>
                <c:pt idx="3">
                  <c:v>Poor</c:v>
                </c:pt>
                <c:pt idx="4">
                  <c:v>Very Poor</c:v>
                </c:pt>
              </c:strCache>
            </c:strRef>
          </c:cat>
          <c:val>
            <c:numRef>
              <c:f>learning_comparison_precision!$D$2:$D$6</c:f>
              <c:numCache>
                <c:formatCode>General</c:formatCode>
                <c:ptCount val="5"/>
                <c:pt idx="0">
                  <c:v>0.86250000000000004</c:v>
                </c:pt>
                <c:pt idx="1">
                  <c:v>0.20619999999999999</c:v>
                </c:pt>
                <c:pt idx="2">
                  <c:v>0.1163</c:v>
                </c:pt>
                <c:pt idx="3">
                  <c:v>0.10710000000000001</c:v>
                </c:pt>
                <c:pt idx="4">
                  <c:v>0.45450000000000002</c:v>
                </c:pt>
              </c:numCache>
            </c:numRef>
          </c:val>
        </c:ser>
        <c:dLbls/>
        <c:gapWidth val="100"/>
        <c:axId val="96363648"/>
        <c:axId val="96365568"/>
      </c:barChart>
      <c:catAx>
        <c:axId val="96363648"/>
        <c:scaling>
          <c:orientation val="minMax"/>
        </c:scaling>
        <c:axPos val="b"/>
        <c:title>
          <c:tx>
            <c:rich>
              <a:bodyPr/>
              <a:lstStyle/>
              <a:p>
                <a:pPr>
                  <a:defRPr sz="2400"/>
                </a:pPr>
                <a:r>
                  <a:rPr lang="en-US" sz="2400"/>
                  <a:t>Health Class</a:t>
                </a:r>
              </a:p>
            </c:rich>
          </c:tx>
          <c:layout/>
        </c:title>
        <c:tickLblPos val="nextTo"/>
        <c:crossAx val="96365568"/>
        <c:crosses val="autoZero"/>
        <c:auto val="1"/>
        <c:lblAlgn val="ctr"/>
        <c:lblOffset val="100"/>
      </c:catAx>
      <c:valAx>
        <c:axId val="96365568"/>
        <c:scaling>
          <c:orientation val="minMax"/>
        </c:scaling>
        <c:axPos val="l"/>
        <c:majorGridlines/>
        <c:title>
          <c:tx>
            <c:rich>
              <a:bodyPr rot="-5400000" vert="horz"/>
              <a:lstStyle/>
              <a:p>
                <a:pPr>
                  <a:defRPr sz="2400"/>
                </a:pPr>
                <a:r>
                  <a:rPr lang="en-US" sz="2400"/>
                  <a:t>Precision</a:t>
                </a:r>
              </a:p>
            </c:rich>
          </c:tx>
          <c:layout/>
        </c:title>
        <c:numFmt formatCode="General" sourceLinked="1"/>
        <c:tickLblPos val="nextTo"/>
        <c:crossAx val="96363648"/>
        <c:crosses val="autoZero"/>
        <c:crossBetween val="between"/>
      </c:valAx>
    </c:plotArea>
    <c:plotVisOnly val="1"/>
    <c:dispBlanksAs val="gap"/>
  </c:chart>
  <c:txPr>
    <a:bodyPr/>
    <a:lstStyle/>
    <a:p>
      <a:pPr>
        <a:defRPr sz="20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8765C9-D819-49F4-A82D-F3ECD60E7CB9}" type="datetimeFigureOut">
              <a:rPr lang="en-US" smtClean="0"/>
              <a:pPr/>
              <a:t>10/28/2015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664B4-9401-4DF4-94CA-C58BE6CF9B83}" type="slidenum">
              <a:rPr lang="en-US" smtClean="0"/>
              <a:pPr/>
              <a:t>‹#›</a:t>
            </a:fld>
            <a:endParaRPr lang="en-US"/>
          </a:p>
        </p:txBody>
      </p:sp>
    </p:spTree>
    <p:extLst>
      <p:ext uri="{BB962C8B-B14F-4D97-AF65-F5344CB8AC3E}">
        <p14:creationId xmlns:p14="http://schemas.microsoft.com/office/powerpoint/2010/main" xmlns="" val="3288019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 I’m excited to talk about a tool we developed to help network operators evaluate whether they are using good management practices.</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start by looking at the statistical</a:t>
            </a:r>
            <a:r>
              <a:rPr lang="en-US" baseline="0" dirty="0" smtClean="0"/>
              <a:t> dependencies between management practices and network health.</a:t>
            </a:r>
          </a:p>
          <a:p>
            <a:endParaRPr lang="en-US" baseline="0" dirty="0" smtClean="0"/>
          </a:p>
          <a:p>
            <a:r>
              <a:rPr lang="en-US" baseline="0" dirty="0" smtClean="0"/>
              <a:t>This graph shows the relationship between the number of device models used in a network and the number of tickets for that network; recall that number of tickets is our measure of network health. There is a clear relationship between this practice and network health.</a:t>
            </a:r>
          </a:p>
          <a:p>
            <a:endParaRPr lang="en-US" baseline="0" dirty="0" smtClean="0"/>
          </a:p>
          <a:p>
            <a:r>
              <a:rPr lang="en-US" baseline="0" dirty="0" smtClean="0"/>
              <a:t>Similarly, we see a clear relationship between the number of device roles and network health. In fact, if we dig a little further, we see that the number of device models is related to the number of roles. This relationship makes sense: a network operator is likely to use different device models for core routers, edge switches, and firewalls. </a:t>
            </a:r>
          </a:p>
          <a:p>
            <a:endParaRPr lang="en-US" baseline="0" dirty="0" smtClean="0"/>
          </a:p>
          <a:p>
            <a:r>
              <a:rPr lang="en-US" baseline="0" dirty="0" smtClean="0"/>
              <a:t>Unfortunately, these statistical dependencies make it hard to determine which practices actually impact network health. Is it the number of device models, the number of roles, or both that cause poor network health?</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To establish a causal relationship between a specific practice and network health, we must eliminate the effects of other practices</a:t>
            </a:r>
            <a:r>
              <a:rPr lang="en-US" baseline="0" dirty="0" smtClean="0"/>
              <a:t> which influence the practice of interest and/or network health.</a:t>
            </a:r>
          </a:p>
          <a:p>
            <a:endParaRPr lang="en-US" baseline="0" dirty="0" smtClean="0"/>
          </a:p>
          <a:p>
            <a:r>
              <a:rPr lang="en-US" baseline="0" dirty="0" smtClean="0"/>
              <a:t>This is similar to studies in the medical or social sciences, where scientists want to determine if a particular treatment, such as a new medication, results in a particular outcome, such as a lower risk of heart disease. They must eliminate the effects of confounding factors, such as person’s diet and stress level, to be confident that the treatment is the actual cause of the outcome.</a:t>
            </a:r>
          </a:p>
          <a:p>
            <a:endParaRPr lang="en-US" baseline="0" dirty="0" smtClean="0"/>
          </a:p>
          <a:p>
            <a:r>
              <a:rPr lang="en-US" baseline="0" dirty="0" smtClean="0"/>
              <a:t>One way to eliminate the effects of these confounding factors is to randomly select which people, or networks in our case, receive treatment. This helps ensure that the values of the confounding factors are randomly distributed, and thus will not bias the outcome of the experiment.</a:t>
            </a:r>
          </a:p>
          <a:p>
            <a:endParaRPr lang="en-US" baseline="0" dirty="0" smtClean="0"/>
          </a:p>
          <a:p>
            <a:r>
              <a:rPr lang="en-US" baseline="0" dirty="0" smtClean="0"/>
              <a:t>However, it’s not always practical to run a true randomized experiment. For example, it would unethical to ask a random set of people to start smoking to determine if it increases the risk of heart disease. Similarly, we don’t want to ask operators to increase the number of device models in a random set of networks, because it may increase the number of problems these networks experience. </a:t>
            </a:r>
          </a:p>
          <a:p>
            <a:endParaRPr lang="en-US" baseline="0" dirty="0" smtClean="0"/>
          </a:p>
          <a:p>
            <a:r>
              <a:rPr lang="en-US" baseline="0" dirty="0" smtClean="0"/>
              <a:t>Instead, we want to use existing data to determine whether a causal relationship exists. To do this, we leverage a technique from the medical and social sciences known as quasi-experimental design. Recent network measurement studies have used one type of QED to examine how video streaming quality and ad placement impact viewer behavior. However, we adopt a slightly different approach due to inherent limitations in network management data.</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particular, we use an approach known as propensity score matching. The central</a:t>
            </a:r>
            <a:r>
              <a:rPr lang="en-US" baseline="0" dirty="0" smtClean="0"/>
              <a:t> </a:t>
            </a:r>
            <a:r>
              <a:rPr lang="en-US" dirty="0" smtClean="0"/>
              <a:t>idea of propensity</a:t>
            </a:r>
            <a:r>
              <a:rPr lang="en-US" baseline="0" dirty="0" smtClean="0"/>
              <a:t> score matching is to replicate the randomization of confounding factors that occurs in a randomized experiment.</a:t>
            </a:r>
          </a:p>
          <a:p>
            <a:endParaRPr lang="en-US" baseline="0" dirty="0" smtClean="0"/>
          </a:p>
          <a:p>
            <a:r>
              <a:rPr lang="en-US" baseline="0" dirty="0" smtClean="0"/>
              <a:t>Recall that in a randomized experiment we randomly select which units are subjected to treatment in order to ensure that the values of the confounding factors are randomly distributed. In a QED we are using existing data, so we cannot control the treatment variable; some samples are naturally treated and some are untreated. </a:t>
            </a:r>
          </a:p>
          <a:p>
            <a:endParaRPr lang="en-US" baseline="0" dirty="0" smtClean="0"/>
          </a:p>
          <a:p>
            <a:r>
              <a:rPr lang="en-US" baseline="0" dirty="0" smtClean="0"/>
              <a:t>So, how do we ensure that the values of confounding factors are random and not correlated with whether a sample is treated? The answer is to compare cases from population samples where the distribution of confounding factors are similar. For example, in this set of cases, you can see that the distribution of confounding factors in both the treated and untreated samples are similar.</a:t>
            </a:r>
          </a:p>
          <a:p>
            <a:endParaRPr lang="en-US" baseline="0" dirty="0" smtClean="0"/>
          </a:p>
          <a:p>
            <a:r>
              <a:rPr lang="en-US" baseline="0" dirty="0" smtClean="0"/>
              <a:t>We can find population samples with similar distributions of confounding factors using propensity scores. A case’s propensity score is the predicted probability of that case receiving treatment, given its confounding practices. We compute predicted probabilities using logistic regression. For example, if there are 2 roles and 6 changes, it is clear that there is a one half probability the case is treated. Similarly if it has 2 roles and 11 changes its predicted probability would be the same as the predicted probability for a case with 2 roles and 12 changes, resulting in a propensity score of one half. We also have samples with a propensity score of 0.3 and 0. </a:t>
            </a:r>
          </a:p>
          <a:p>
            <a:endParaRPr lang="en-US" baseline="0" dirty="0" smtClean="0"/>
          </a:p>
          <a:p>
            <a:r>
              <a:rPr lang="en-US" baseline="0" dirty="0" smtClean="0"/>
              <a:t>Now if we select all the cases with a propensity score of one half, then we have treated and untreated population samples where the distribution of confounding factors are similar.</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test for causality,</a:t>
            </a:r>
            <a:r>
              <a:rPr lang="en-US" baseline="0" dirty="0" smtClean="0"/>
              <a:t> we pair each treated case with an untreated case that has a similar propensity score. For example, we can pair a treated and untreated case with propensity score 0.5. Note that it doesn’t matter if their confounding factors are similar; only the propensity score needs to be similar.  We compute the difference in their outcomes, and track how many pairs have a difference less than, equal to, or greater than 0. </a:t>
            </a:r>
          </a:p>
          <a:p>
            <a:endParaRPr lang="en-US" baseline="0" dirty="0" smtClean="0"/>
          </a:p>
          <a:p>
            <a:r>
              <a:rPr lang="en-US" baseline="0" dirty="0" smtClean="0"/>
              <a:t>We can do the same for the other treated case with propensity score 0.5. And, finally we pair the treated case with propensity score 0.3 with an untreated case with propensity score 0.3.</a:t>
            </a:r>
          </a:p>
          <a:p>
            <a:endParaRPr lang="en-US" baseline="0" dirty="0" smtClean="0"/>
          </a:p>
          <a:p>
            <a:r>
              <a:rPr lang="en-US" baseline="0" dirty="0" smtClean="0"/>
              <a:t>If there is no causal relationship, then the difference in outcomes should be random, and the median of this distribution should be 0. Thus, to test for causality, we want to check if we can reject the null hypothesis that the median equals 0.  For this small example, it’s obvious that the median is not zero, but on real data we use a sign-test. We use a conservative p-value threshold of 10</a:t>
            </a:r>
            <a:r>
              <a:rPr lang="en-US" baseline="30000" dirty="0" smtClean="0"/>
              <a:t>-3</a:t>
            </a:r>
            <a:r>
              <a:rPr lang="en-US" baseline="0" dirty="0" smtClean="0"/>
              <a:t> to determine whether we can reject the null hypothesis.</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take a look</a:t>
            </a:r>
            <a:r>
              <a:rPr lang="en-US" baseline="0" dirty="0" smtClean="0"/>
              <a:t> at some actual results. </a:t>
            </a:r>
            <a:r>
              <a:rPr lang="en-US" dirty="0" smtClean="0"/>
              <a:t>We</a:t>
            </a:r>
            <a:r>
              <a:rPr lang="en-US" baseline="0" dirty="0" smtClean="0"/>
              <a:t> applied our methodology to the data we have from the large online service provider. Here, I’m showing the level of confidence of a causal relationship for the 10 management practices that have the highest statistical dependence with network health. We observe that 8 of these practices have a statistically significant causal relationship.</a:t>
            </a:r>
          </a:p>
          <a:p>
            <a:endParaRPr lang="en-US" baseline="0" dirty="0" smtClean="0"/>
          </a:p>
          <a:p>
            <a:r>
              <a:rPr lang="en-US" baseline="0" dirty="0" smtClean="0"/>
              <a:t>Several of the practices for which operators had mixed beliefs regarding their impact are in fact causally related with network health, including number of devices and the number of devices that are changed together. These results also match the prevailing belief that the number of change events has a high impact on health, and partially discredits the belief that the fraction of configuration changes that involve an ACL has low or no impact.</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knowing</a:t>
            </a:r>
            <a:r>
              <a:rPr lang="en-US" baseline="0" dirty="0" smtClean="0"/>
              <a:t> which practices have a causal relationship with network health helps operators determine which practices they should focus on improving, they need a way to evaluate whether a revised practice is better. In particular, they need a way to predict what a network’s health would be given a particular set of management practices.</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machine learning to build such predictive model</a:t>
            </a:r>
            <a:r>
              <a:rPr lang="en-US" baseline="0" dirty="0" smtClean="0"/>
              <a:t>s</a:t>
            </a:r>
            <a:r>
              <a:rPr lang="en-US" dirty="0" smtClean="0"/>
              <a:t>. We tried several different models</a:t>
            </a:r>
            <a:r>
              <a:rPr lang="en-US" baseline="0" dirty="0" smtClean="0"/>
              <a:t> including, support vector machines, </a:t>
            </a:r>
            <a:r>
              <a:rPr lang="en-US" baseline="0" dirty="0" err="1" smtClean="0"/>
              <a:t>bayesian</a:t>
            </a:r>
            <a:r>
              <a:rPr lang="en-US" baseline="0" dirty="0" smtClean="0"/>
              <a:t> networks, and decision trees. We settled on decision trees for two reasons. One, they give us the best accuracy, because they can model arbitrary  boundaries between cases. Two, they are easy for operators to understand.</a:t>
            </a:r>
          </a:p>
          <a:p>
            <a:endParaRPr lang="en-US" baseline="0" dirty="0" smtClean="0"/>
          </a:p>
          <a:p>
            <a:r>
              <a:rPr lang="en-US" baseline="0" dirty="0" smtClean="0"/>
              <a:t>However, we find that network operations data is heavily skewed.  For example, most of the OSP’s networks have a small number of configuration changes per month, but a few networks have many changes per month.  Similarly, 73% of our samples are from networks and months where there is at most one ticket—which we consider to be excellent network health. </a:t>
            </a:r>
          </a:p>
          <a:p>
            <a:endParaRPr lang="en-US" baseline="0" dirty="0" smtClean="0"/>
          </a:p>
          <a:p>
            <a:r>
              <a:rPr lang="en-US" baseline="0" dirty="0" smtClean="0"/>
              <a:t>This skew makes it difficult to accurately predict the health of networks whose management practices are outliers, and to predict when a network will be unhealthy.</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do two things while constructing the decision tree to address this skew.</a:t>
            </a:r>
          </a:p>
          <a:p>
            <a:endParaRPr lang="en-US" baseline="0" dirty="0" smtClean="0"/>
          </a:p>
          <a:p>
            <a:r>
              <a:rPr lang="en-US" baseline="0" dirty="0" smtClean="0"/>
              <a:t>First, we use systematic oversampling.</a:t>
            </a:r>
          </a:p>
          <a:p>
            <a:endParaRPr lang="en-US" baseline="0" dirty="0" smtClean="0"/>
          </a:p>
          <a:p>
            <a:r>
              <a:rPr lang="en-US" baseline="0" dirty="0" smtClean="0"/>
              <a:t>Second, we use boosting.</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Applying these techniques to data from the OSP, we obtain</a:t>
            </a:r>
            <a:r>
              <a:rPr lang="en-US" baseline="0" dirty="0" smtClean="0"/>
              <a:t> a decision tree whose overall </a:t>
            </a:r>
            <a:r>
              <a:rPr lang="en-US" dirty="0" smtClean="0"/>
              <a:t>accuracy is 81%.</a:t>
            </a:r>
            <a:r>
              <a:rPr lang="en-US" baseline="0" dirty="0" smtClean="0"/>
              <a:t> </a:t>
            </a:r>
          </a:p>
          <a:p>
            <a:endParaRPr lang="en-US" baseline="0" dirty="0" smtClean="0"/>
          </a:p>
          <a:p>
            <a:r>
              <a:rPr lang="en-US" baseline="0" dirty="0" smtClean="0"/>
              <a:t>This is moderately better than a majority class predictor, whose overall accuracy is 73%.  However, when we look at the precision for each health class, we see that a majority predictor has zero precision for all classes except the majority excellent health class. </a:t>
            </a:r>
          </a:p>
          <a:p>
            <a:endParaRPr lang="en-US" baseline="0" dirty="0" smtClean="0"/>
          </a:p>
          <a:p>
            <a:r>
              <a:rPr lang="en-US" baseline="0" dirty="0" smtClean="0"/>
              <a:t>Using a decision tree allows us to predict cases from the good and very poor health classes with 23% and 52% accuracy. It also raises the precision for the majority class to 83%. However, a decision tree constructed without our techniques for addressing skew has zero precision for the moderate and poor health classes.</a:t>
            </a:r>
          </a:p>
          <a:p>
            <a:endParaRPr lang="en-US" baseline="0" dirty="0" smtClean="0"/>
          </a:p>
          <a:p>
            <a:r>
              <a:rPr lang="en-US" baseline="0" dirty="0" smtClean="0"/>
              <a:t>Using oversampling and boosting, we can achieve a precision of 11% for the moderate and poor health classes. Again, it also raises the precision for the majority class by another 3 percentage points. However, these techniques do come at the cost of a decrease in precision for the good and very poor health classes: their precision drops by 3 to 7 percentage points.</a:t>
            </a:r>
          </a:p>
          <a:p>
            <a:endParaRPr lang="en-US" baseline="0" dirty="0" smtClean="0"/>
          </a:p>
          <a:p>
            <a:r>
              <a:rPr lang="en-US" baseline="0" dirty="0" smtClean="0"/>
              <a:t>An alternative way to improve precision is to use coarser health classes.  For example, if we use just two health classes, which may be sufficient in many cases, the overall of accuracy of our model is 91%.</a:t>
            </a:r>
          </a:p>
        </p:txBody>
      </p:sp>
      <p:sp>
        <p:nvSpPr>
          <p:cNvPr id="4" name="Slide Number Placeholder 3"/>
          <p:cNvSpPr>
            <a:spLocks noGrp="1"/>
          </p:cNvSpPr>
          <p:nvPr>
            <p:ph type="sldNum" sz="quarter" idx="10"/>
          </p:nvPr>
        </p:nvSpPr>
        <p:spPr/>
        <p:txBody>
          <a:bodyPr/>
          <a:lstStyle/>
          <a:p>
            <a:fld id="{183664B4-9401-4DF4-94CA-C58BE6CF9B83}"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Computer networks are logically composed</a:t>
            </a:r>
            <a:r>
              <a:rPr lang="en-US" baseline="0" dirty="0" smtClean="0"/>
              <a:t> of three important planes: data, control, and management. The data plane forwards packets. The control plane generates forwarding tables and filters for the data plane. And the management plane defines the network’s physical composition and control plane configuration. </a:t>
            </a:r>
          </a:p>
          <a:p>
            <a:endParaRPr lang="en-US" baseline="0" dirty="0" smtClean="0"/>
          </a:p>
          <a:p>
            <a:r>
              <a:rPr lang="en-US" baseline="0" dirty="0" smtClean="0"/>
              <a:t>The networking community has developed many tools  to characterize how control and data planes function, including traceroute, </a:t>
            </a:r>
            <a:r>
              <a:rPr lang="en-US" baseline="0" dirty="0" err="1" smtClean="0"/>
              <a:t>Rocketfeul</a:t>
            </a:r>
            <a:r>
              <a:rPr lang="en-US" baseline="0" dirty="0" smtClean="0"/>
              <a:t>, </a:t>
            </a:r>
            <a:r>
              <a:rPr lang="en-US" baseline="0" dirty="0" err="1" smtClean="0"/>
              <a:t>pathchar</a:t>
            </a:r>
            <a:r>
              <a:rPr lang="en-US" baseline="0" dirty="0" smtClean="0"/>
              <a:t>, and </a:t>
            </a:r>
            <a:r>
              <a:rPr lang="en-US" baseline="0" dirty="0" err="1" smtClean="0"/>
              <a:t>pathload</a:t>
            </a:r>
            <a:r>
              <a:rPr lang="en-US" baseline="0" dirty="0" smtClean="0"/>
              <a:t>. However, little work has gone into characterizing the management plane.</a:t>
            </a:r>
          </a:p>
        </p:txBody>
      </p:sp>
      <p:sp>
        <p:nvSpPr>
          <p:cNvPr id="4" name="Slide Number Placeholder 3"/>
          <p:cNvSpPr>
            <a:spLocks noGrp="1"/>
          </p:cNvSpPr>
          <p:nvPr>
            <p:ph type="sldNum" sz="quarter" idx="10"/>
          </p:nvPr>
        </p:nvSpPr>
        <p:spPr/>
        <p:txBody>
          <a:bodyPr/>
          <a:lstStyle/>
          <a:p>
            <a:fld id="{183664B4-9401-4DF4-94CA-C58BE6CF9B8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important to analyze</a:t>
            </a:r>
            <a:r>
              <a:rPr lang="en-US" baseline="0" dirty="0" smtClean="0"/>
              <a:t> </a:t>
            </a:r>
            <a:r>
              <a:rPr lang="en-US" dirty="0" smtClean="0"/>
              <a:t>the management</a:t>
            </a:r>
            <a:r>
              <a:rPr lang="en-US" baseline="0" dirty="0" smtClean="0"/>
              <a:t> plane, because poor management practices can have a profound impact on the network. For example, post mortem analysis of the network outage that impacted United Airlines this summer revealed that a poor network design, with insufficient redundancy, caused the problem. In many other high profile outages, network configuration errors are the culprit. </a:t>
            </a:r>
          </a:p>
          <a:p>
            <a:endParaRPr lang="en-US" baseline="0" dirty="0" smtClean="0"/>
          </a:p>
          <a:p>
            <a:r>
              <a:rPr lang="en-US" baseline="0" dirty="0" smtClean="0"/>
              <a:t>To help reduce the frequency of such problems, it is important for organizations to employ good network management practices, such as limiting the number of configuration changes. However, many factors contribute to network problems, so it’s not always clear whether a given management practice impacts a network’s health—or the number of problems it experiences.</a:t>
            </a:r>
          </a:p>
        </p:txBody>
      </p:sp>
      <p:sp>
        <p:nvSpPr>
          <p:cNvPr id="4" name="Slide Number Placeholder 3"/>
          <p:cNvSpPr>
            <a:spLocks noGrp="1"/>
          </p:cNvSpPr>
          <p:nvPr>
            <p:ph type="sldNum" sz="quarter" idx="10"/>
          </p:nvPr>
        </p:nvSpPr>
        <p:spPr/>
        <p:txBody>
          <a:bodyPr/>
          <a:lstStyle/>
          <a:p>
            <a:fld id="{183664B4-9401-4DF4-94CA-C58BE6CF9B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a:t>
            </a:r>
            <a:r>
              <a:rPr lang="en-US" baseline="0" dirty="0" smtClean="0"/>
              <a:t> experts aren’t entirely sure how management practices impact network health. We surveyed 51 network operators recruited from the NANOG mailing list, our campus network, and a large online service provider to determine how much they thought specific management practices impacted the frequency or severity of problems in their networks. This graph shows how many operators thought a practice had no, low, medium, high, or an unknown impact for 9 different management practices.</a:t>
            </a:r>
          </a:p>
          <a:p>
            <a:endParaRPr lang="en-US" baseline="0" dirty="0" smtClean="0"/>
          </a:p>
          <a:p>
            <a:r>
              <a:rPr lang="en-US" baseline="0" dirty="0" smtClean="0"/>
              <a:t>As you can see from these results, there is a great diversity of opinion. The number of changes is the only practice that operators consistently believed had high impact. The supposed impact of other practices varied widely. For example, operators are almost evenly spread with regards to the impact of network size and the fraction of changes that are automated.</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remedy this gap</a:t>
            </a:r>
            <a:r>
              <a:rPr lang="en-US" baseline="0" dirty="0" smtClean="0"/>
              <a:t> in understanding, we built a tool that systematically analyzes the network management plane.</a:t>
            </a:r>
          </a:p>
          <a:p>
            <a:endParaRPr lang="en-US" baseline="0" dirty="0" smtClean="0"/>
          </a:p>
          <a:p>
            <a:r>
              <a:rPr lang="en-US" baseline="0" dirty="0" smtClean="0"/>
              <a:t>Operators provide information about a network’s design and operation as input, including inventory records, archived snapshots of device configurations, and logs of trouble tickets from incident management systems. Our tool uses this data to quantify an organization’s management practices and the health of its networks. </a:t>
            </a:r>
          </a:p>
          <a:p>
            <a:endParaRPr lang="en-US" baseline="0" dirty="0" smtClean="0"/>
          </a:p>
          <a:p>
            <a:r>
              <a:rPr lang="en-US" baseline="0" dirty="0" smtClean="0"/>
              <a:t>Our framework then analyzes the relationships between management practices and network health, and produces two pieces of output. First, it provides a list of the practices that cause a decline, or improvement, in network health. This helps operators determine which practices they should focus on improving.  Second, it provides a model that allows an operator to predict the health of a network given a set of management practices. Operators can use this model to conduct what-if analysis and shape future practices.</a:t>
            </a:r>
          </a:p>
          <a:p>
            <a:endParaRPr lang="en-US" baseline="0" dirty="0" smtClean="0"/>
          </a:p>
          <a:p>
            <a:r>
              <a:rPr lang="en-US" baseline="0" dirty="0" smtClean="0"/>
              <a:t>Today, I’ll show some results from applying MPA to 850+ networks from a large online service provider. However, we have made our tool publicly available so any network operator can apply MPA to their networks.</a:t>
            </a:r>
          </a:p>
        </p:txBody>
      </p:sp>
      <p:sp>
        <p:nvSpPr>
          <p:cNvPr id="4" name="Slide Number Placeholder 3"/>
          <p:cNvSpPr>
            <a:spLocks noGrp="1"/>
          </p:cNvSpPr>
          <p:nvPr>
            <p:ph type="sldNum" sz="quarter" idx="10"/>
          </p:nvPr>
        </p:nvSpPr>
        <p:spPr/>
        <p:txBody>
          <a:bodyPr/>
          <a:lstStyle/>
          <a:p>
            <a:fld id="{183664B4-9401-4DF4-94CA-C58BE6CF9B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rest of this talk,</a:t>
            </a:r>
            <a:r>
              <a:rPr lang="en-US" baseline="0" dirty="0" smtClean="0"/>
              <a:t> I’m going to focus on three aspects of our framework’s design. First, how do we quantify an organization’s management practices? Second, how we identify which practices impact network health? Finally, how we predict network health given a set of practices?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start by talking about how we quantify a organization’s management practices.</a:t>
            </a:r>
            <a:r>
              <a:rPr lang="en-US" baseline="0" dirty="0" smtClean="0"/>
              <a:t> </a:t>
            </a:r>
          </a:p>
        </p:txBody>
      </p:sp>
      <p:sp>
        <p:nvSpPr>
          <p:cNvPr id="4" name="Slide Number Placeholder 3"/>
          <p:cNvSpPr>
            <a:spLocks noGrp="1"/>
          </p:cNvSpPr>
          <p:nvPr>
            <p:ph type="sldNum" sz="quarter" idx="10"/>
          </p:nvPr>
        </p:nvSpPr>
        <p:spPr/>
        <p:txBody>
          <a:bodyPr/>
          <a:lstStyle/>
          <a:p>
            <a:fld id="{183664B4-9401-4DF4-94CA-C58BE6CF9B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There’s two broad classes of practices we’re interested in exploring. The first are design practices, which are long-term decisions about how the network is structured. For example, how many devices does the network contain, what roles do they play—are they core routers, edge switches, firewalls, etc.—and what specific device models are used—Cisco 3750s, Juniper MX10s, etc. The practices also encompass elements of the control plane: for example, which routing protocols are used, and how large are the routing domains?</a:t>
            </a:r>
          </a:p>
          <a:p>
            <a:endParaRPr lang="en-US" baseline="0" dirty="0" smtClean="0"/>
          </a:p>
          <a:p>
            <a:r>
              <a:rPr lang="en-US" baseline="0" dirty="0" smtClean="0"/>
              <a:t>The second class of practices are operational practices. These are the day-to-day activities conducted by network operators to address emerging needs: e.g., adding a new subnet to accommodate new machines, or changing an access-control list to fix a security hole. Here, we care about things like how frequently are device configurations changed, what fraction of these changes are automated, what types of configuration stanzas are changed, etc.</a:t>
            </a:r>
          </a:p>
          <a:p>
            <a:endParaRPr lang="en-US" baseline="0" dirty="0" smtClean="0"/>
          </a:p>
          <a:p>
            <a:r>
              <a:rPr lang="en-US" baseline="0" dirty="0" smtClean="0"/>
              <a:t>Unfortunately, quantifying these two sets of practices is hard, because most operator decisions are not directly logged. Even if an organization has documented best practices, there is no guarantee operators actually follow these practices.</a:t>
            </a:r>
          </a:p>
        </p:txBody>
      </p:sp>
      <p:sp>
        <p:nvSpPr>
          <p:cNvPr id="4" name="Slide Number Placeholder 3"/>
          <p:cNvSpPr>
            <a:spLocks noGrp="1"/>
          </p:cNvSpPr>
          <p:nvPr>
            <p:ph type="sldNum" sz="quarter" idx="10"/>
          </p:nvPr>
        </p:nvSpPr>
        <p:spPr/>
        <p:txBody>
          <a:bodyPr/>
          <a:lstStyle/>
          <a:p>
            <a:fld id="{183664B4-9401-4DF4-94CA-C58BE6CF9B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Fortunately, we can infer</a:t>
            </a:r>
            <a:r>
              <a:rPr lang="en-US" baseline="0" dirty="0" smtClean="0"/>
              <a:t> an organization’s management practices from other readily available data sources. In particular, we use inventory records and archived snapshots of device configurations to determine how the network is designed and operated.</a:t>
            </a:r>
          </a:p>
          <a:p>
            <a:endParaRPr lang="en-US" baseline="0" dirty="0" smtClean="0"/>
          </a:p>
          <a:p>
            <a:r>
              <a:rPr lang="en-US" baseline="0" dirty="0" smtClean="0"/>
              <a:t>To quantify network health, we count the number of trouble tickets present in an incident management system. This metric implicitly captures any failures or performance problems that are identified by monitoring systems or reported by users. There are other ways we might quantify network health, but operators have indicated that ticket count is a useful metric.</a:t>
            </a:r>
          </a:p>
          <a:p>
            <a:endParaRPr lang="en-US" baseline="0" dirty="0" smtClean="0"/>
          </a:p>
          <a:p>
            <a:r>
              <a:rPr lang="en-US" baseline="0" dirty="0" smtClean="0"/>
              <a:t>We compute 29 practice metrics plus our health metric for each network on a monthly basis. We also </a:t>
            </a:r>
            <a:r>
              <a:rPr lang="en-US" baseline="0" dirty="0" err="1" smtClean="0"/>
              <a:t>discretize</a:t>
            </a:r>
            <a:r>
              <a:rPr lang="en-US" baseline="0" dirty="0" smtClean="0"/>
              <a:t> the raw metrics into equal-width bins to help reduce noise.</a:t>
            </a:r>
          </a:p>
          <a:p>
            <a:endParaRPr lang="en-US" baseline="0" dirty="0" smtClean="0"/>
          </a:p>
          <a:p>
            <a:r>
              <a:rPr lang="en-US" baseline="0" dirty="0" smtClean="0"/>
              <a:t>In our study, we use data from 850+ networks from a 17 month period. This encompasses tens of thousands of devices, hundreds of thousands of configuration changes, and tends of thousands of tickets.</a:t>
            </a:r>
          </a:p>
        </p:txBody>
      </p:sp>
      <p:sp>
        <p:nvSpPr>
          <p:cNvPr id="4" name="Slide Number Placeholder 3"/>
          <p:cNvSpPr>
            <a:spLocks noGrp="1"/>
          </p:cNvSpPr>
          <p:nvPr>
            <p:ph type="sldNum" sz="quarter" idx="10"/>
          </p:nvPr>
        </p:nvSpPr>
        <p:spPr/>
        <p:txBody>
          <a:bodyPr/>
          <a:lstStyle/>
          <a:p>
            <a:fld id="{183664B4-9401-4DF4-94CA-C58BE6CF9B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that we know how to quantify an organization’s practices, let’s talk about how we identify which practices impact network health.</a:t>
            </a:r>
            <a:endParaRPr lang="en-US" dirty="0"/>
          </a:p>
        </p:txBody>
      </p:sp>
      <p:sp>
        <p:nvSpPr>
          <p:cNvPr id="4" name="Slide Number Placeholder 3"/>
          <p:cNvSpPr>
            <a:spLocks noGrp="1"/>
          </p:cNvSpPr>
          <p:nvPr>
            <p:ph type="sldNum" sz="quarter" idx="10"/>
          </p:nvPr>
        </p:nvSpPr>
        <p:spPr/>
        <p:txBody>
          <a:bodyPr/>
          <a:lstStyle/>
          <a:p>
            <a:fld id="{183664B4-9401-4DF4-94CA-C58BE6CF9B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D53BD8-C898-4920-BFE2-4116AB864918}" type="datetime1">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7062F-2506-4AA1-A898-F7EEAD6ABD0A}" type="datetime1">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309EA-787B-4A13-9BD7-249A24D5202D}" type="datetime1">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90F0E-B1F1-4AFB-B093-4C84DC3F1397}" type="datetime1">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ED714-5A40-498B-8CD7-6594799244E1}" type="datetime1">
              <a:rPr lang="en-US" smtClean="0"/>
              <a:pPr/>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691FEA-E05B-47B4-BBD3-D74C19E3B464}" type="datetime1">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029380-4CE4-4665-8503-255306F06904}" type="datetime1">
              <a:rPr lang="en-US" smtClean="0"/>
              <a:pPr/>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AEC48-66B0-45B7-9220-D6DC9E128E18}" type="datetime1">
              <a:rPr lang="en-US" smtClean="0"/>
              <a:pPr/>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3D561-67FD-4F8D-8CFD-FB4CFCAA69E9}" type="datetime1">
              <a:rPr lang="en-US" smtClean="0"/>
              <a:pPr/>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6EED2-CB43-4F30-989E-D7D23796E088}" type="datetime1">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7FBDA6-CFE3-483B-8D8E-1BCED90AD62C}" type="datetime1">
              <a:rPr lang="en-US" smtClean="0"/>
              <a:pPr/>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541B1-8247-4FB6-A570-4B958C737D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088B7-8A86-41A8-8E64-4781A7371319}" type="datetime1">
              <a:rPr lang="en-US" smtClean="0"/>
              <a:pPr/>
              <a:t>10/28/2015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541B1-8247-4FB6-A570-4B958C737D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13.jpeg"/><Relationship Id="rId5" Type="http://schemas.openxmlformats.org/officeDocument/2006/relationships/image" Target="../media/image21.png"/><Relationship Id="rId10" Type="http://schemas.openxmlformats.org/officeDocument/2006/relationships/image" Target="../media/image12.jpeg"/><Relationship Id="rId4" Type="http://schemas.openxmlformats.org/officeDocument/2006/relationships/image" Target="../media/image20.png"/><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13.jpeg"/><Relationship Id="rId3" Type="http://schemas.openxmlformats.org/officeDocument/2006/relationships/image" Target="../media/image25.jpeg"/><Relationship Id="rId7" Type="http://schemas.openxmlformats.org/officeDocument/2006/relationships/image" Target="../media/image29.jpeg"/><Relationship Id="rId12"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11.jpeg"/><Relationship Id="rId5" Type="http://schemas.openxmlformats.org/officeDocument/2006/relationships/image" Target="../media/image27.jpeg"/><Relationship Id="rId15" Type="http://schemas.openxmlformats.org/officeDocument/2006/relationships/image" Target="../media/image7.png"/><Relationship Id="rId10" Type="http://schemas.openxmlformats.org/officeDocument/2006/relationships/image" Target="../media/image18.png"/><Relationship Id="rId4" Type="http://schemas.openxmlformats.org/officeDocument/2006/relationships/image" Target="../media/image26.jpeg"/><Relationship Id="rId9" Type="http://schemas.openxmlformats.org/officeDocument/2006/relationships/image" Target="../media/image17.png"/><Relationship Id="rId14" Type="http://schemas.openxmlformats.org/officeDocument/2006/relationships/image" Target="../media/image31.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dirty="0" smtClean="0"/>
              <a:t>Management Plane Analytics</a:t>
            </a:r>
            <a:endParaRPr lang="en-US" dirty="0"/>
          </a:p>
        </p:txBody>
      </p:sp>
      <p:sp>
        <p:nvSpPr>
          <p:cNvPr id="3" name="Subtitle 2"/>
          <p:cNvSpPr>
            <a:spLocks noGrp="1"/>
          </p:cNvSpPr>
          <p:nvPr>
            <p:ph type="subTitle" idx="1"/>
          </p:nvPr>
        </p:nvSpPr>
        <p:spPr>
          <a:xfrm>
            <a:off x="1219200" y="3736975"/>
            <a:ext cx="6705600" cy="1752600"/>
          </a:xfrm>
        </p:spPr>
        <p:txBody>
          <a:bodyPr/>
          <a:lstStyle/>
          <a:p>
            <a:r>
              <a:rPr lang="en-US" dirty="0" smtClean="0"/>
              <a:t>Aaron Gember-Jacobson, </a:t>
            </a:r>
            <a:r>
              <a:rPr lang="en-US" u="sng" dirty="0" err="1" smtClean="0"/>
              <a:t>Wenfei</a:t>
            </a:r>
            <a:r>
              <a:rPr lang="en-US" u="sng" dirty="0" smtClean="0"/>
              <a:t> Wu</a:t>
            </a:r>
            <a:r>
              <a:rPr lang="en-US" dirty="0" smtClean="0"/>
              <a:t>, </a:t>
            </a:r>
            <a:r>
              <a:rPr lang="en-US" dirty="0" err="1" smtClean="0"/>
              <a:t>Xiujun</a:t>
            </a:r>
            <a:r>
              <a:rPr lang="en-US" dirty="0" smtClean="0"/>
              <a:t> Li, </a:t>
            </a:r>
            <a:r>
              <a:rPr lang="en-US" dirty="0" err="1" smtClean="0"/>
              <a:t>Aditya</a:t>
            </a:r>
            <a:r>
              <a:rPr lang="en-US" dirty="0" smtClean="0"/>
              <a:t> </a:t>
            </a:r>
            <a:r>
              <a:rPr lang="en-US" dirty="0" err="1" smtClean="0"/>
              <a:t>Akella</a:t>
            </a:r>
            <a:r>
              <a:rPr lang="en-US" dirty="0" smtClean="0"/>
              <a:t>, </a:t>
            </a:r>
            <a:r>
              <a:rPr lang="en-US" dirty="0" err="1" smtClean="0"/>
              <a:t>Ratul</a:t>
            </a:r>
            <a:r>
              <a:rPr lang="en-US" dirty="0" smtClean="0"/>
              <a:t> </a:t>
            </a:r>
            <a:r>
              <a:rPr lang="en-US" dirty="0" err="1" smtClean="0"/>
              <a:t>Mahajan</a:t>
            </a:r>
            <a:endParaRPr lang="en-US" dirty="0"/>
          </a:p>
        </p:txBody>
      </p:sp>
      <p:pic>
        <p:nvPicPr>
          <p:cNvPr id="4" name="Picture 3" descr="uw_full_horizontal.png"/>
          <p:cNvPicPr>
            <a:picLocks noChangeAspect="1"/>
          </p:cNvPicPr>
          <p:nvPr/>
        </p:nvPicPr>
        <p:blipFill>
          <a:blip r:embed="rId3" cstate="print"/>
          <a:stretch>
            <a:fillRect/>
          </a:stretch>
        </p:blipFill>
        <p:spPr>
          <a:xfrm>
            <a:off x="1066800" y="5257800"/>
            <a:ext cx="2904169" cy="990600"/>
          </a:xfrm>
          <a:prstGeom prst="rect">
            <a:avLst/>
          </a:prstGeom>
        </p:spPr>
      </p:pic>
      <p:pic>
        <p:nvPicPr>
          <p:cNvPr id="5" name="Picture 4" descr="Microsoft_Research_logo.jpg"/>
          <p:cNvPicPr>
            <a:picLocks noChangeAspect="1"/>
          </p:cNvPicPr>
          <p:nvPr/>
        </p:nvPicPr>
        <p:blipFill>
          <a:blip r:embed="rId4" cstate="print"/>
          <a:stretch>
            <a:fillRect/>
          </a:stretch>
        </p:blipFill>
        <p:spPr>
          <a:xfrm>
            <a:off x="5334000" y="5309420"/>
            <a:ext cx="2819400" cy="786580"/>
          </a:xfrm>
          <a:prstGeom prst="rect">
            <a:avLst/>
          </a:prstGeom>
        </p:spPr>
      </p:pic>
      <p:sp>
        <p:nvSpPr>
          <p:cNvPr id="6" name="Slide Number Placeholder 5"/>
          <p:cNvSpPr>
            <a:spLocks noGrp="1"/>
          </p:cNvSpPr>
          <p:nvPr>
            <p:ph type="sldNum" sz="quarter" idx="12"/>
          </p:nvPr>
        </p:nvSpPr>
        <p:spPr/>
        <p:txBody>
          <a:bodyPr/>
          <a:lstStyle/>
          <a:p>
            <a:fld id="{495541B1-8247-4FB6-A570-4B958C737D9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dependencies</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10</a:t>
            </a:fld>
            <a:endParaRPr lang="en-US"/>
          </a:p>
        </p:txBody>
      </p:sp>
      <p:pic>
        <p:nvPicPr>
          <p:cNvPr id="7" name="Picture 3" descr="C:\Users\agember\Documents\Dropbox\talks\mpa\graphs\numroles_tickets_boxplot.png"/>
          <p:cNvPicPr>
            <a:picLocks noChangeAspect="1" noChangeArrowheads="1"/>
          </p:cNvPicPr>
          <p:nvPr/>
        </p:nvPicPr>
        <p:blipFill>
          <a:blip r:embed="rId3" cstate="print"/>
          <a:srcRect/>
          <a:stretch>
            <a:fillRect/>
          </a:stretch>
        </p:blipFill>
        <p:spPr bwMode="auto">
          <a:xfrm>
            <a:off x="3429000" y="1676400"/>
            <a:ext cx="2381250" cy="2381250"/>
          </a:xfrm>
          <a:prstGeom prst="rect">
            <a:avLst/>
          </a:prstGeom>
          <a:noFill/>
        </p:spPr>
      </p:pic>
      <p:sp>
        <p:nvSpPr>
          <p:cNvPr id="8" name="Freeform 7"/>
          <p:cNvSpPr/>
          <p:nvPr/>
        </p:nvSpPr>
        <p:spPr>
          <a:xfrm>
            <a:off x="4238625" y="2781300"/>
            <a:ext cx="1352550" cy="733425"/>
          </a:xfrm>
          <a:custGeom>
            <a:avLst/>
            <a:gdLst>
              <a:gd name="connsiteX0" fmla="*/ 0 w 1352550"/>
              <a:gd name="connsiteY0" fmla="*/ 723900 h 733425"/>
              <a:gd name="connsiteX1" fmla="*/ 276225 w 1352550"/>
              <a:gd name="connsiteY1" fmla="*/ 733425 h 733425"/>
              <a:gd name="connsiteX2" fmla="*/ 552450 w 1352550"/>
              <a:gd name="connsiteY2" fmla="*/ 666750 h 733425"/>
              <a:gd name="connsiteX3" fmla="*/ 819150 w 1352550"/>
              <a:gd name="connsiteY3" fmla="*/ 609600 h 733425"/>
              <a:gd name="connsiteX4" fmla="*/ 1076325 w 1352550"/>
              <a:gd name="connsiteY4" fmla="*/ 561975 h 733425"/>
              <a:gd name="connsiteX5" fmla="*/ 1352550 w 1352550"/>
              <a:gd name="connsiteY5" fmla="*/ 0 h 73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2550" h="733425">
                <a:moveTo>
                  <a:pt x="0" y="723900"/>
                </a:moveTo>
                <a:lnTo>
                  <a:pt x="276225" y="733425"/>
                </a:lnTo>
                <a:lnTo>
                  <a:pt x="552450" y="666750"/>
                </a:lnTo>
                <a:lnTo>
                  <a:pt x="819150" y="609600"/>
                </a:lnTo>
                <a:lnTo>
                  <a:pt x="1076325" y="561975"/>
                </a:lnTo>
                <a:lnTo>
                  <a:pt x="1352550" y="0"/>
                </a:lnTo>
              </a:path>
            </a:pathLst>
          </a:custGeom>
          <a:ln w="57150">
            <a:solidFill>
              <a:srgbClr val="FFFF0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pic>
        <p:nvPicPr>
          <p:cNvPr id="16" name="Picture 2" descr="C:\Users\agember\Documents\Dropbox\talks\mpa\graphs\nummodels_tickets_boxplot.png"/>
          <p:cNvPicPr>
            <a:picLocks noChangeAspect="1" noChangeArrowheads="1"/>
          </p:cNvPicPr>
          <p:nvPr/>
        </p:nvPicPr>
        <p:blipFill>
          <a:blip r:embed="rId4" cstate="print"/>
          <a:srcRect/>
          <a:stretch>
            <a:fillRect/>
          </a:stretch>
        </p:blipFill>
        <p:spPr bwMode="auto">
          <a:xfrm>
            <a:off x="685800" y="1676400"/>
            <a:ext cx="2381250" cy="2381250"/>
          </a:xfrm>
          <a:prstGeom prst="rect">
            <a:avLst/>
          </a:prstGeom>
          <a:noFill/>
        </p:spPr>
      </p:pic>
      <p:sp>
        <p:nvSpPr>
          <p:cNvPr id="17" name="Freeform 16"/>
          <p:cNvSpPr/>
          <p:nvPr/>
        </p:nvSpPr>
        <p:spPr>
          <a:xfrm>
            <a:off x="1438275" y="3067050"/>
            <a:ext cx="1466850" cy="438150"/>
          </a:xfrm>
          <a:custGeom>
            <a:avLst/>
            <a:gdLst>
              <a:gd name="connsiteX0" fmla="*/ 0 w 1466850"/>
              <a:gd name="connsiteY0" fmla="*/ 438150 h 438150"/>
              <a:gd name="connsiteX1" fmla="*/ 171450 w 1466850"/>
              <a:gd name="connsiteY1" fmla="*/ 381000 h 438150"/>
              <a:gd name="connsiteX2" fmla="*/ 333375 w 1466850"/>
              <a:gd name="connsiteY2" fmla="*/ 381000 h 438150"/>
              <a:gd name="connsiteX3" fmla="*/ 495300 w 1466850"/>
              <a:gd name="connsiteY3" fmla="*/ 381000 h 438150"/>
              <a:gd name="connsiteX4" fmla="*/ 657225 w 1466850"/>
              <a:gd name="connsiteY4" fmla="*/ 333375 h 438150"/>
              <a:gd name="connsiteX5" fmla="*/ 819150 w 1466850"/>
              <a:gd name="connsiteY5" fmla="*/ 333375 h 438150"/>
              <a:gd name="connsiteX6" fmla="*/ 981075 w 1466850"/>
              <a:gd name="connsiteY6" fmla="*/ 276225 h 438150"/>
              <a:gd name="connsiteX7" fmla="*/ 1143000 w 1466850"/>
              <a:gd name="connsiteY7" fmla="*/ 276225 h 438150"/>
              <a:gd name="connsiteX8" fmla="*/ 1304925 w 1466850"/>
              <a:gd name="connsiteY8" fmla="*/ 276225 h 438150"/>
              <a:gd name="connsiteX9" fmla="*/ 1466850 w 1466850"/>
              <a:gd name="connsiteY9" fmla="*/ 0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6850" h="438150">
                <a:moveTo>
                  <a:pt x="0" y="438150"/>
                </a:moveTo>
                <a:lnTo>
                  <a:pt x="171450" y="381000"/>
                </a:lnTo>
                <a:lnTo>
                  <a:pt x="333375" y="381000"/>
                </a:lnTo>
                <a:lnTo>
                  <a:pt x="495300" y="381000"/>
                </a:lnTo>
                <a:lnTo>
                  <a:pt x="657225" y="333375"/>
                </a:lnTo>
                <a:lnTo>
                  <a:pt x="819150" y="333375"/>
                </a:lnTo>
                <a:lnTo>
                  <a:pt x="981075" y="276225"/>
                </a:lnTo>
                <a:lnTo>
                  <a:pt x="1143000" y="276225"/>
                </a:lnTo>
                <a:lnTo>
                  <a:pt x="1304925" y="276225"/>
                </a:lnTo>
                <a:lnTo>
                  <a:pt x="1466850" y="0"/>
                </a:lnTo>
              </a:path>
            </a:pathLst>
          </a:custGeom>
          <a:ln w="57150">
            <a:solidFill>
              <a:srgbClr val="FFFF0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pic>
        <p:nvPicPr>
          <p:cNvPr id="24" name="Picture 23" descr="numroles_nummodels_boxplot.png"/>
          <p:cNvPicPr>
            <a:picLocks noChangeAspect="1"/>
          </p:cNvPicPr>
          <p:nvPr/>
        </p:nvPicPr>
        <p:blipFill>
          <a:blip r:embed="rId5" cstate="print"/>
          <a:stretch>
            <a:fillRect/>
          </a:stretch>
        </p:blipFill>
        <p:spPr>
          <a:xfrm>
            <a:off x="6172200" y="1600200"/>
            <a:ext cx="2381250" cy="2381250"/>
          </a:xfrm>
          <a:prstGeom prst="rect">
            <a:avLst/>
          </a:prstGeom>
        </p:spPr>
      </p:pic>
      <p:sp>
        <p:nvSpPr>
          <p:cNvPr id="25" name="Freeform 24"/>
          <p:cNvSpPr/>
          <p:nvPr/>
        </p:nvSpPr>
        <p:spPr>
          <a:xfrm>
            <a:off x="7000875" y="2409825"/>
            <a:ext cx="1352550" cy="981075"/>
          </a:xfrm>
          <a:custGeom>
            <a:avLst/>
            <a:gdLst>
              <a:gd name="connsiteX0" fmla="*/ 0 w 1352550"/>
              <a:gd name="connsiteY0" fmla="*/ 981075 h 981075"/>
              <a:gd name="connsiteX1" fmla="*/ 266700 w 1352550"/>
              <a:gd name="connsiteY1" fmla="*/ 933450 h 981075"/>
              <a:gd name="connsiteX2" fmla="*/ 533400 w 1352550"/>
              <a:gd name="connsiteY2" fmla="*/ 876300 h 981075"/>
              <a:gd name="connsiteX3" fmla="*/ 809625 w 1352550"/>
              <a:gd name="connsiteY3" fmla="*/ 762000 h 981075"/>
              <a:gd name="connsiteX4" fmla="*/ 1085850 w 1352550"/>
              <a:gd name="connsiteY4" fmla="*/ 581025 h 981075"/>
              <a:gd name="connsiteX5" fmla="*/ 1352550 w 1352550"/>
              <a:gd name="connsiteY5" fmla="*/ 0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2550" h="981075">
                <a:moveTo>
                  <a:pt x="0" y="981075"/>
                </a:moveTo>
                <a:lnTo>
                  <a:pt x="266700" y="933450"/>
                </a:lnTo>
                <a:lnTo>
                  <a:pt x="533400" y="876300"/>
                </a:lnTo>
                <a:lnTo>
                  <a:pt x="809625" y="762000"/>
                </a:lnTo>
                <a:lnTo>
                  <a:pt x="1085850" y="581025"/>
                </a:lnTo>
                <a:lnTo>
                  <a:pt x="1352550" y="0"/>
                </a:lnTo>
              </a:path>
            </a:pathLst>
          </a:custGeom>
          <a:ln w="57150">
            <a:solidFill>
              <a:srgbClr val="FFFF0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nvGrpSpPr>
          <p:cNvPr id="33" name="Group 32"/>
          <p:cNvGrpSpPr/>
          <p:nvPr/>
        </p:nvGrpSpPr>
        <p:grpSpPr>
          <a:xfrm>
            <a:off x="3886200" y="4038600"/>
            <a:ext cx="2057400" cy="533400"/>
            <a:chOff x="3733800" y="4038600"/>
            <a:chExt cx="2057400" cy="533400"/>
          </a:xfrm>
        </p:grpSpPr>
        <p:pic>
          <p:nvPicPr>
            <p:cNvPr id="30" name="Content Placeholder 25" descr="cisco_router.png"/>
            <p:cNvPicPr>
              <a:picLocks noChangeAspect="1"/>
            </p:cNvPicPr>
            <p:nvPr/>
          </p:nvPicPr>
          <p:blipFill>
            <a:blip r:embed="rId6" cstate="print"/>
            <a:stretch>
              <a:fillRect/>
            </a:stretch>
          </p:blipFill>
          <p:spPr>
            <a:xfrm>
              <a:off x="4571433" y="4191000"/>
              <a:ext cx="533967" cy="315128"/>
            </a:xfrm>
            <a:prstGeom prst="rect">
              <a:avLst/>
            </a:prstGeom>
          </p:spPr>
        </p:pic>
        <p:pic>
          <p:nvPicPr>
            <p:cNvPr id="31" name="Picture 30" descr="cisco_switch.png"/>
            <p:cNvPicPr>
              <a:picLocks noChangeAspect="1"/>
            </p:cNvPicPr>
            <p:nvPr/>
          </p:nvPicPr>
          <p:blipFill>
            <a:blip r:embed="rId7" cstate="print"/>
            <a:stretch>
              <a:fillRect/>
            </a:stretch>
          </p:blipFill>
          <p:spPr>
            <a:xfrm>
              <a:off x="3733800" y="4191000"/>
              <a:ext cx="727587" cy="304800"/>
            </a:xfrm>
            <a:prstGeom prst="rect">
              <a:avLst/>
            </a:prstGeom>
          </p:spPr>
        </p:pic>
        <p:pic>
          <p:nvPicPr>
            <p:cNvPr id="32" name="Picture 31" descr="firewall.PNG"/>
            <p:cNvPicPr>
              <a:picLocks noChangeAspect="1"/>
            </p:cNvPicPr>
            <p:nvPr/>
          </p:nvPicPr>
          <p:blipFill>
            <a:blip r:embed="rId8" cstate="print"/>
            <a:stretch>
              <a:fillRect/>
            </a:stretch>
          </p:blipFill>
          <p:spPr>
            <a:xfrm>
              <a:off x="5257800" y="4038600"/>
              <a:ext cx="533400" cy="533400"/>
            </a:xfrm>
            <a:prstGeom prst="rect">
              <a:avLst/>
            </a:prstGeom>
          </p:spPr>
        </p:pic>
      </p:grpSp>
      <p:grpSp>
        <p:nvGrpSpPr>
          <p:cNvPr id="34" name="Group 33"/>
          <p:cNvGrpSpPr/>
          <p:nvPr/>
        </p:nvGrpSpPr>
        <p:grpSpPr>
          <a:xfrm>
            <a:off x="1524000" y="4038600"/>
            <a:ext cx="1219200" cy="548640"/>
            <a:chOff x="914400" y="4825366"/>
            <a:chExt cx="3657600" cy="1594484"/>
          </a:xfrm>
        </p:grpSpPr>
        <p:pic>
          <p:nvPicPr>
            <p:cNvPr id="35" name="Picture 34" descr="switch_hp_procurve_6600.jpg"/>
            <p:cNvPicPr>
              <a:picLocks noChangeAspect="1"/>
            </p:cNvPicPr>
            <p:nvPr/>
          </p:nvPicPr>
          <p:blipFill>
            <a:blip r:embed="rId9" cstate="print"/>
            <a:stretch>
              <a:fillRect/>
            </a:stretch>
          </p:blipFill>
          <p:spPr>
            <a:xfrm>
              <a:off x="914400" y="5257799"/>
              <a:ext cx="3629026" cy="1162051"/>
            </a:xfrm>
            <a:prstGeom prst="rect">
              <a:avLst/>
            </a:prstGeom>
          </p:spPr>
        </p:pic>
        <p:pic>
          <p:nvPicPr>
            <p:cNvPr id="36" name="Picture 35" descr="juniper_netscreen.jpg"/>
            <p:cNvPicPr>
              <a:picLocks noChangeAspect="1"/>
            </p:cNvPicPr>
            <p:nvPr/>
          </p:nvPicPr>
          <p:blipFill>
            <a:blip r:embed="rId10" cstate="print"/>
            <a:stretch>
              <a:fillRect/>
            </a:stretch>
          </p:blipFill>
          <p:spPr>
            <a:xfrm>
              <a:off x="990600" y="5123396"/>
              <a:ext cx="3552761" cy="814403"/>
            </a:xfrm>
            <a:prstGeom prst="rect">
              <a:avLst/>
            </a:prstGeom>
          </p:spPr>
        </p:pic>
        <p:pic>
          <p:nvPicPr>
            <p:cNvPr id="37" name="Picture 2" descr="C:\Users\agember\Documents\Dropbox\clipart\devices\cisco_3750.jpg"/>
            <p:cNvPicPr>
              <a:picLocks noChangeAspect="1" noChangeArrowheads="1"/>
            </p:cNvPicPr>
            <p:nvPr/>
          </p:nvPicPr>
          <p:blipFill>
            <a:blip r:embed="rId11" cstate="print"/>
            <a:srcRect/>
            <a:stretch>
              <a:fillRect/>
            </a:stretch>
          </p:blipFill>
          <p:spPr bwMode="auto">
            <a:xfrm>
              <a:off x="914400" y="4825366"/>
              <a:ext cx="3657600" cy="462782"/>
            </a:xfrm>
            <a:prstGeom prst="rect">
              <a:avLst/>
            </a:prstGeom>
            <a:noFill/>
          </p:spPr>
        </p:pic>
      </p:grpSp>
      <p:sp>
        <p:nvSpPr>
          <p:cNvPr id="39" name="Rounded Rectangle 38"/>
          <p:cNvSpPr/>
          <p:nvPr/>
        </p:nvSpPr>
        <p:spPr>
          <a:xfrm>
            <a:off x="1333500" y="5257800"/>
            <a:ext cx="64770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i="1" dirty="0" smtClean="0"/>
              <a:t>Challenge</a:t>
            </a:r>
            <a:r>
              <a:rPr lang="en-US" sz="2800" dirty="0" smtClean="0"/>
              <a:t>: identify causal relationships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3"/>
                                        </p:tgtEl>
                                        <p:attrNameLst>
                                          <p:attrName>style.visibility</p:attrName>
                                        </p:attrNameLst>
                                      </p:cBhvr>
                                      <p:to>
                                        <p:strVal val="visible"/>
                                      </p:to>
                                    </p:set>
                                  </p:childTnLst>
                                </p:cTn>
                              </p:par>
                            </p:childTnLst>
                          </p:cTn>
                        </p:par>
                        <p:par>
                          <p:cTn id="14" fill="hold">
                            <p:stCondLst>
                              <p:cond delay="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childTnLst>
                          </p:cTn>
                        </p:par>
                        <p:par>
                          <p:cTn id="22" fill="hold">
                            <p:stCondLst>
                              <p:cond delay="0"/>
                            </p:stCondLst>
                            <p:childTnLst>
                              <p:par>
                                <p:cTn id="23" presetID="22" presetClass="entr" presetSubtype="8"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25" grpId="0" animBg="1"/>
      <p:bldP spid="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medication_bottle.jpg"/>
          <p:cNvPicPr>
            <a:picLocks noChangeAspect="1"/>
          </p:cNvPicPr>
          <p:nvPr/>
        </p:nvPicPr>
        <p:blipFill>
          <a:blip r:embed="rId3" cstate="print"/>
          <a:stretch>
            <a:fillRect/>
          </a:stretch>
        </p:blipFill>
        <p:spPr>
          <a:xfrm>
            <a:off x="1295400" y="1946910"/>
            <a:ext cx="862445" cy="948690"/>
          </a:xfrm>
          <a:prstGeom prst="rect">
            <a:avLst/>
          </a:prstGeom>
        </p:spPr>
      </p:pic>
      <p:pic>
        <p:nvPicPr>
          <p:cNvPr id="89" name="Picture 88" descr="cigarette.jpg"/>
          <p:cNvPicPr>
            <a:picLocks noChangeAspect="1"/>
          </p:cNvPicPr>
          <p:nvPr/>
        </p:nvPicPr>
        <p:blipFill>
          <a:blip r:embed="rId4" cstate="print"/>
          <a:stretch>
            <a:fillRect/>
          </a:stretch>
        </p:blipFill>
        <p:spPr>
          <a:xfrm>
            <a:off x="1371600" y="1752600"/>
            <a:ext cx="990600" cy="990600"/>
          </a:xfrm>
          <a:prstGeom prst="rect">
            <a:avLst/>
          </a:prstGeom>
        </p:spPr>
      </p:pic>
      <p:pic>
        <p:nvPicPr>
          <p:cNvPr id="50" name="Content Placeholder 45" descr="human_heart.jpg"/>
          <p:cNvPicPr>
            <a:picLocks noChangeAspect="1"/>
          </p:cNvPicPr>
          <p:nvPr/>
        </p:nvPicPr>
        <p:blipFill>
          <a:blip r:embed="rId5" cstate="print"/>
          <a:stretch>
            <a:fillRect/>
          </a:stretch>
        </p:blipFill>
        <p:spPr>
          <a:xfrm>
            <a:off x="7086600" y="1981200"/>
            <a:ext cx="682610" cy="838200"/>
          </a:xfrm>
          <a:prstGeom prst="rect">
            <a:avLst/>
          </a:prstGeom>
        </p:spPr>
      </p:pic>
      <p:sp>
        <p:nvSpPr>
          <p:cNvPr id="2" name="Title 1"/>
          <p:cNvSpPr>
            <a:spLocks noGrp="1"/>
          </p:cNvSpPr>
          <p:nvPr>
            <p:ph type="title"/>
          </p:nvPr>
        </p:nvSpPr>
        <p:spPr/>
        <p:txBody>
          <a:bodyPr/>
          <a:lstStyle/>
          <a:p>
            <a:r>
              <a:rPr lang="en-US" dirty="0" smtClean="0"/>
              <a:t>Experimental design</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11</a:t>
            </a:fld>
            <a:endParaRPr lang="en-US"/>
          </a:p>
        </p:txBody>
      </p:sp>
      <p:grpSp>
        <p:nvGrpSpPr>
          <p:cNvPr id="43" name="Group 42"/>
          <p:cNvGrpSpPr/>
          <p:nvPr/>
        </p:nvGrpSpPr>
        <p:grpSpPr>
          <a:xfrm>
            <a:off x="4038600" y="1752600"/>
            <a:ext cx="1219200" cy="461665"/>
            <a:chOff x="4038600" y="1295401"/>
            <a:chExt cx="1219200" cy="461665"/>
          </a:xfrm>
        </p:grpSpPr>
        <p:sp>
          <p:nvSpPr>
            <p:cNvPr id="7" name="TextBox 6"/>
            <p:cNvSpPr txBox="1"/>
            <p:nvPr/>
          </p:nvSpPr>
          <p:spPr>
            <a:xfrm>
              <a:off x="4089096" y="1295401"/>
              <a:ext cx="1016304" cy="461665"/>
            </a:xfrm>
            <a:prstGeom prst="rect">
              <a:avLst/>
            </a:prstGeom>
            <a:noFill/>
          </p:spPr>
          <p:txBody>
            <a:bodyPr wrap="none" rtlCol="0">
              <a:spAutoFit/>
            </a:bodyPr>
            <a:lstStyle/>
            <a:p>
              <a:r>
                <a:rPr lang="en-US" sz="2400" i="1" dirty="0" smtClean="0"/>
                <a:t>causes</a:t>
              </a:r>
              <a:endParaRPr lang="en-US" sz="2400" i="1" dirty="0"/>
            </a:p>
          </p:txBody>
        </p:sp>
        <p:cxnSp>
          <p:nvCxnSpPr>
            <p:cNvPr id="9" name="Straight Arrow Connector 8"/>
            <p:cNvCxnSpPr>
              <a:stCxn id="5" idx="3"/>
              <a:endCxn id="6" idx="1"/>
            </p:cNvCxnSpPr>
            <p:nvPr/>
          </p:nvCxnSpPr>
          <p:spPr>
            <a:xfrm>
              <a:off x="4038600" y="1714501"/>
              <a:ext cx="1219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16" name="Rounded Rectangle 15"/>
          <p:cNvSpPr/>
          <p:nvPr/>
        </p:nvSpPr>
        <p:spPr>
          <a:xfrm>
            <a:off x="3962400" y="3124199"/>
            <a:ext cx="1371600" cy="76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i="1" dirty="0" smtClean="0"/>
              <a:t>Other practices</a:t>
            </a:r>
            <a:endParaRPr lang="en-US" sz="2400" i="1" dirty="0"/>
          </a:p>
        </p:txBody>
      </p:sp>
      <p:cxnSp>
        <p:nvCxnSpPr>
          <p:cNvPr id="31" name="Shape 30"/>
          <p:cNvCxnSpPr>
            <a:stCxn id="16" idx="3"/>
            <a:endCxn id="6" idx="2"/>
          </p:cNvCxnSpPr>
          <p:nvPr/>
        </p:nvCxnSpPr>
        <p:spPr>
          <a:xfrm flipV="1">
            <a:off x="5334000" y="2743199"/>
            <a:ext cx="571500" cy="762000"/>
          </a:xfrm>
          <a:prstGeom prst="curvedConnector2">
            <a:avLst/>
          </a:prstGeom>
          <a:ln>
            <a:tailEnd type="arrow"/>
          </a:ln>
        </p:spPr>
        <p:style>
          <a:lnRef idx="3">
            <a:schemeClr val="dk1"/>
          </a:lnRef>
          <a:fillRef idx="0">
            <a:schemeClr val="dk1"/>
          </a:fillRef>
          <a:effectRef idx="2">
            <a:schemeClr val="dk1"/>
          </a:effectRef>
          <a:fontRef idx="minor">
            <a:schemeClr val="tx1"/>
          </a:fontRef>
        </p:style>
      </p:cxnSp>
      <p:cxnSp>
        <p:nvCxnSpPr>
          <p:cNvPr id="30" name="Shape 29"/>
          <p:cNvCxnSpPr>
            <a:stCxn id="16" idx="1"/>
            <a:endCxn id="5" idx="2"/>
          </p:cNvCxnSpPr>
          <p:nvPr/>
        </p:nvCxnSpPr>
        <p:spPr>
          <a:xfrm rot="10800000">
            <a:off x="3390900" y="2743199"/>
            <a:ext cx="571500" cy="762000"/>
          </a:xfrm>
          <a:prstGeom prst="curvedConnector2">
            <a:avLst/>
          </a:prstGeom>
          <a:ln>
            <a:tailEnd type="arrow"/>
          </a:ln>
        </p:spPr>
        <p:style>
          <a:lnRef idx="3">
            <a:schemeClr val="dk1"/>
          </a:lnRef>
          <a:fillRef idx="0">
            <a:schemeClr val="dk1"/>
          </a:fillRef>
          <a:effectRef idx="2">
            <a:schemeClr val="dk1"/>
          </a:effectRef>
          <a:fontRef idx="minor">
            <a:schemeClr val="tx1"/>
          </a:fontRef>
        </p:style>
      </p:cxnSp>
      <p:pic>
        <p:nvPicPr>
          <p:cNvPr id="35" name="Picture 34" descr="x.png"/>
          <p:cNvPicPr>
            <a:picLocks noChangeAspect="1"/>
          </p:cNvPicPr>
          <p:nvPr/>
        </p:nvPicPr>
        <p:blipFill>
          <a:blip r:embed="rId6" cstate="print"/>
          <a:stretch>
            <a:fillRect/>
          </a:stretch>
        </p:blipFill>
        <p:spPr>
          <a:xfrm rot="20700000" flipH="1">
            <a:off x="3301423" y="2971799"/>
            <a:ext cx="457200" cy="457200"/>
          </a:xfrm>
          <a:prstGeom prst="rect">
            <a:avLst/>
          </a:prstGeom>
        </p:spPr>
      </p:pic>
      <p:pic>
        <p:nvPicPr>
          <p:cNvPr id="36" name="Picture 35" descr="x.png"/>
          <p:cNvPicPr>
            <a:picLocks noChangeAspect="1"/>
          </p:cNvPicPr>
          <p:nvPr/>
        </p:nvPicPr>
        <p:blipFill>
          <a:blip r:embed="rId6" cstate="print"/>
          <a:stretch>
            <a:fillRect/>
          </a:stretch>
        </p:blipFill>
        <p:spPr>
          <a:xfrm rot="900000">
            <a:off x="5562600" y="2971799"/>
            <a:ext cx="457200" cy="457200"/>
          </a:xfrm>
          <a:prstGeom prst="rect">
            <a:avLst/>
          </a:prstGeom>
        </p:spPr>
      </p:pic>
      <p:sp>
        <p:nvSpPr>
          <p:cNvPr id="40" name="TextBox 39"/>
          <p:cNvSpPr txBox="1"/>
          <p:nvPr/>
        </p:nvSpPr>
        <p:spPr>
          <a:xfrm>
            <a:off x="990600" y="1600200"/>
            <a:ext cx="1736116" cy="523220"/>
          </a:xfrm>
          <a:prstGeom prst="rect">
            <a:avLst/>
          </a:prstGeom>
          <a:noFill/>
        </p:spPr>
        <p:txBody>
          <a:bodyPr wrap="none" rtlCol="0">
            <a:spAutoFit/>
          </a:bodyPr>
          <a:lstStyle/>
          <a:p>
            <a:r>
              <a:rPr lang="en-US" sz="2800" b="1" dirty="0" smtClean="0">
                <a:solidFill>
                  <a:schemeClr val="accent6"/>
                </a:solidFill>
              </a:rPr>
              <a:t>Treatment</a:t>
            </a:r>
            <a:endParaRPr lang="en-US" sz="2800" b="1" dirty="0">
              <a:solidFill>
                <a:schemeClr val="accent6"/>
              </a:solidFill>
            </a:endParaRPr>
          </a:p>
        </p:txBody>
      </p:sp>
      <p:sp>
        <p:nvSpPr>
          <p:cNvPr id="41" name="TextBox 40"/>
          <p:cNvSpPr txBox="1"/>
          <p:nvPr/>
        </p:nvSpPr>
        <p:spPr>
          <a:xfrm>
            <a:off x="6553200" y="1600200"/>
            <a:ext cx="1553567" cy="523220"/>
          </a:xfrm>
          <a:prstGeom prst="rect">
            <a:avLst/>
          </a:prstGeom>
          <a:noFill/>
        </p:spPr>
        <p:txBody>
          <a:bodyPr wrap="none" rtlCol="0">
            <a:spAutoFit/>
          </a:bodyPr>
          <a:lstStyle/>
          <a:p>
            <a:r>
              <a:rPr lang="en-US" sz="2800" b="1" dirty="0" smtClean="0">
                <a:solidFill>
                  <a:schemeClr val="accent1"/>
                </a:solidFill>
              </a:rPr>
              <a:t>Outcome</a:t>
            </a:r>
            <a:endParaRPr lang="en-US" sz="2800" b="1" dirty="0">
              <a:solidFill>
                <a:schemeClr val="accent1"/>
              </a:solidFill>
            </a:endParaRPr>
          </a:p>
        </p:txBody>
      </p:sp>
      <p:sp>
        <p:nvSpPr>
          <p:cNvPr id="42" name="TextBox 41"/>
          <p:cNvSpPr txBox="1"/>
          <p:nvPr/>
        </p:nvSpPr>
        <p:spPr>
          <a:xfrm>
            <a:off x="3048000" y="3962399"/>
            <a:ext cx="3185296" cy="523220"/>
          </a:xfrm>
          <a:prstGeom prst="rect">
            <a:avLst/>
          </a:prstGeom>
          <a:noFill/>
        </p:spPr>
        <p:txBody>
          <a:bodyPr wrap="none" rtlCol="0">
            <a:spAutoFit/>
          </a:bodyPr>
          <a:lstStyle/>
          <a:p>
            <a:r>
              <a:rPr lang="en-US" sz="2800" b="1" dirty="0" smtClean="0">
                <a:solidFill>
                  <a:schemeClr val="accent2"/>
                </a:solidFill>
              </a:rPr>
              <a:t>Confounding factors</a:t>
            </a:r>
            <a:endParaRPr lang="en-US" sz="2800" b="1" dirty="0">
              <a:solidFill>
                <a:schemeClr val="accent2"/>
              </a:solidFill>
            </a:endParaRPr>
          </a:p>
        </p:txBody>
      </p:sp>
      <p:sp>
        <p:nvSpPr>
          <p:cNvPr id="49" name="Content Placeholder 48"/>
          <p:cNvSpPr>
            <a:spLocks noGrp="1"/>
          </p:cNvSpPr>
          <p:nvPr>
            <p:ph idx="1"/>
          </p:nvPr>
        </p:nvSpPr>
        <p:spPr>
          <a:xfrm>
            <a:off x="1714500" y="4922837"/>
            <a:ext cx="5715000" cy="1554163"/>
          </a:xfrm>
        </p:spPr>
        <p:txBody>
          <a:bodyPr>
            <a:normAutofit/>
          </a:bodyPr>
          <a:lstStyle/>
          <a:p>
            <a:pPr algn="ctr">
              <a:buNone/>
            </a:pPr>
            <a:r>
              <a:rPr lang="en-US" dirty="0" smtClean="0"/>
              <a:t>Randomized experiment</a:t>
            </a:r>
          </a:p>
          <a:p>
            <a:pPr algn="ctr">
              <a:buNone/>
            </a:pPr>
            <a:r>
              <a:rPr lang="en-US" dirty="0" smtClean="0"/>
              <a:t>Quasi-experimental design (QED)</a:t>
            </a:r>
          </a:p>
          <a:p>
            <a:pPr algn="ctr">
              <a:spcBef>
                <a:spcPts val="0"/>
              </a:spcBef>
              <a:buNone/>
            </a:pPr>
            <a:r>
              <a:rPr lang="en-US" sz="2400" dirty="0" smtClean="0"/>
              <a:t>[</a:t>
            </a:r>
            <a:r>
              <a:rPr lang="en-US" sz="2400" i="1" dirty="0" smtClean="0"/>
              <a:t>Krishnan et al. IMC ‘12, IMC’ 13</a:t>
            </a:r>
            <a:r>
              <a:rPr lang="en-US" sz="2400" dirty="0" smtClean="0"/>
              <a:t>]</a:t>
            </a:r>
            <a:endParaRPr lang="en-US" sz="2400" dirty="0"/>
          </a:p>
        </p:txBody>
      </p:sp>
      <p:pic>
        <p:nvPicPr>
          <p:cNvPr id="52" name="Picture 51" descr="stack_of_paperwork.jpg"/>
          <p:cNvPicPr>
            <a:picLocks noChangeAspect="1"/>
          </p:cNvPicPr>
          <p:nvPr/>
        </p:nvPicPr>
        <p:blipFill>
          <a:blip r:embed="rId7" cstate="print"/>
          <a:stretch>
            <a:fillRect/>
          </a:stretch>
        </p:blipFill>
        <p:spPr>
          <a:xfrm>
            <a:off x="6248401" y="3809999"/>
            <a:ext cx="914400" cy="801823"/>
          </a:xfrm>
          <a:prstGeom prst="rect">
            <a:avLst/>
          </a:prstGeom>
        </p:spPr>
      </p:pic>
      <p:pic>
        <p:nvPicPr>
          <p:cNvPr id="54" name="Picture 53" descr="plate_with_food2.jpg"/>
          <p:cNvPicPr>
            <a:picLocks noChangeAspect="1"/>
          </p:cNvPicPr>
          <p:nvPr/>
        </p:nvPicPr>
        <p:blipFill>
          <a:blip r:embed="rId8" cstate="print"/>
          <a:stretch>
            <a:fillRect/>
          </a:stretch>
        </p:blipFill>
        <p:spPr>
          <a:xfrm>
            <a:off x="1828800" y="3886200"/>
            <a:ext cx="1141399" cy="762000"/>
          </a:xfrm>
          <a:prstGeom prst="rect">
            <a:avLst/>
          </a:prstGeom>
        </p:spPr>
      </p:pic>
      <p:grpSp>
        <p:nvGrpSpPr>
          <p:cNvPr id="64" name="Group 63"/>
          <p:cNvGrpSpPr/>
          <p:nvPr/>
        </p:nvGrpSpPr>
        <p:grpSpPr>
          <a:xfrm>
            <a:off x="2743200" y="1600200"/>
            <a:ext cx="1295400" cy="1142999"/>
            <a:chOff x="2743200" y="1600200"/>
            <a:chExt cx="1295400" cy="1142999"/>
          </a:xfrm>
        </p:grpSpPr>
        <p:sp>
          <p:nvSpPr>
            <p:cNvPr id="5" name="Rounded Rectangle 4"/>
            <p:cNvSpPr/>
            <p:nvPr/>
          </p:nvSpPr>
          <p:spPr>
            <a:xfrm>
              <a:off x="2743200" y="1600200"/>
              <a:ext cx="1295400" cy="114299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bIns="0" rtlCol="0" anchor="b" anchorCtr="0"/>
            <a:lstStyle/>
            <a:p>
              <a:pPr algn="ctr"/>
              <a:r>
                <a:rPr lang="en-US" sz="2400" i="1" dirty="0" smtClean="0"/>
                <a:t>Practice</a:t>
              </a:r>
              <a:endParaRPr lang="en-US" sz="2400" i="1" dirty="0"/>
            </a:p>
          </p:txBody>
        </p:sp>
        <p:pic>
          <p:nvPicPr>
            <p:cNvPr id="59" name="Picture 58" descr="wrench_and_gear.png"/>
            <p:cNvPicPr>
              <a:picLocks noChangeAspect="1"/>
            </p:cNvPicPr>
            <p:nvPr/>
          </p:nvPicPr>
          <p:blipFill>
            <a:blip r:embed="rId9" cstate="print"/>
            <a:stretch>
              <a:fillRect/>
            </a:stretch>
          </p:blipFill>
          <p:spPr>
            <a:xfrm>
              <a:off x="2971800" y="1600200"/>
              <a:ext cx="838200" cy="838200"/>
            </a:xfrm>
            <a:prstGeom prst="rect">
              <a:avLst/>
            </a:prstGeom>
          </p:spPr>
        </p:pic>
      </p:grpSp>
      <p:grpSp>
        <p:nvGrpSpPr>
          <p:cNvPr id="66" name="Group 65"/>
          <p:cNvGrpSpPr/>
          <p:nvPr/>
        </p:nvGrpSpPr>
        <p:grpSpPr>
          <a:xfrm>
            <a:off x="5257800" y="1600200"/>
            <a:ext cx="1295400" cy="1142999"/>
            <a:chOff x="5257800" y="1600200"/>
            <a:chExt cx="1295400" cy="1142999"/>
          </a:xfrm>
        </p:grpSpPr>
        <p:sp>
          <p:nvSpPr>
            <p:cNvPr id="6" name="Rounded Rectangle 5"/>
            <p:cNvSpPr/>
            <p:nvPr/>
          </p:nvSpPr>
          <p:spPr>
            <a:xfrm>
              <a:off x="5257800" y="1600200"/>
              <a:ext cx="1295400" cy="11429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algn="ctr"/>
              <a:r>
                <a:rPr lang="en-US" sz="2400" i="1" dirty="0" smtClean="0"/>
                <a:t>Health</a:t>
              </a:r>
              <a:endParaRPr lang="en-US" sz="2400" i="1" dirty="0"/>
            </a:p>
          </p:txBody>
        </p:sp>
        <p:pic>
          <p:nvPicPr>
            <p:cNvPr id="65" name="Picture 64" descr="utilities-system-monitor-3.png"/>
            <p:cNvPicPr>
              <a:picLocks noChangeAspect="1"/>
            </p:cNvPicPr>
            <p:nvPr/>
          </p:nvPicPr>
          <p:blipFill>
            <a:blip r:embed="rId10" cstate="print"/>
            <a:stretch>
              <a:fillRect/>
            </a:stretch>
          </p:blipFill>
          <p:spPr>
            <a:xfrm>
              <a:off x="5562600" y="1676400"/>
              <a:ext cx="685800" cy="685801"/>
            </a:xfrm>
            <a:prstGeom prst="rect">
              <a:avLst/>
            </a:prstGeom>
          </p:spPr>
        </p:pic>
      </p:grpSp>
      <p:grpSp>
        <p:nvGrpSpPr>
          <p:cNvPr id="94" name="Group 93"/>
          <p:cNvGrpSpPr/>
          <p:nvPr/>
        </p:nvGrpSpPr>
        <p:grpSpPr>
          <a:xfrm>
            <a:off x="1032222" y="2057400"/>
            <a:ext cx="1558578" cy="533400"/>
            <a:chOff x="907143" y="2057400"/>
            <a:chExt cx="1558578" cy="533400"/>
          </a:xfrm>
        </p:grpSpPr>
        <p:grpSp>
          <p:nvGrpSpPr>
            <p:cNvPr id="92" name="Group 91"/>
            <p:cNvGrpSpPr/>
            <p:nvPr/>
          </p:nvGrpSpPr>
          <p:grpSpPr>
            <a:xfrm>
              <a:off x="1295400" y="2057400"/>
              <a:ext cx="1170321" cy="533400"/>
              <a:chOff x="1208400" y="2033108"/>
              <a:chExt cx="1382400" cy="630060"/>
            </a:xfrm>
          </p:grpSpPr>
          <p:pic>
            <p:nvPicPr>
              <p:cNvPr id="68" name="Picture 67" descr="switch_hp_procurve_6600.jpg"/>
              <p:cNvPicPr>
                <a:picLocks noChangeAspect="1"/>
              </p:cNvPicPr>
              <p:nvPr/>
            </p:nvPicPr>
            <p:blipFill>
              <a:blip r:embed="rId11" cstate="print"/>
              <a:stretch>
                <a:fillRect/>
              </a:stretch>
            </p:blipFill>
            <p:spPr>
              <a:xfrm>
                <a:off x="1208401" y="2209800"/>
                <a:ext cx="1371600" cy="453368"/>
              </a:xfrm>
              <a:prstGeom prst="rect">
                <a:avLst/>
              </a:prstGeom>
            </p:spPr>
          </p:pic>
          <p:pic>
            <p:nvPicPr>
              <p:cNvPr id="69" name="Picture 68" descr="juniper_netscreen.jpg"/>
              <p:cNvPicPr>
                <a:picLocks noChangeAspect="1"/>
              </p:cNvPicPr>
              <p:nvPr/>
            </p:nvPicPr>
            <p:blipFill>
              <a:blip r:embed="rId12" cstate="print"/>
              <a:stretch>
                <a:fillRect/>
              </a:stretch>
            </p:blipFill>
            <p:spPr>
              <a:xfrm>
                <a:off x="1238564" y="2154883"/>
                <a:ext cx="1342776" cy="317735"/>
              </a:xfrm>
              <a:prstGeom prst="rect">
                <a:avLst/>
              </a:prstGeom>
            </p:spPr>
          </p:pic>
          <p:pic>
            <p:nvPicPr>
              <p:cNvPr id="70" name="Picture 2" descr="C:\Users\agember\Documents\Dropbox\clipart\devices\cisco_3750.jpg"/>
              <p:cNvPicPr>
                <a:picLocks noChangeAspect="1" noChangeArrowheads="1"/>
              </p:cNvPicPr>
              <p:nvPr/>
            </p:nvPicPr>
            <p:blipFill>
              <a:blip r:embed="rId13" cstate="print"/>
              <a:srcRect/>
              <a:stretch>
                <a:fillRect/>
              </a:stretch>
            </p:blipFill>
            <p:spPr bwMode="auto">
              <a:xfrm>
                <a:off x="1208400" y="2033108"/>
                <a:ext cx="1382400" cy="180552"/>
              </a:xfrm>
              <a:prstGeom prst="rect">
                <a:avLst/>
              </a:prstGeom>
              <a:noFill/>
            </p:spPr>
          </p:pic>
        </p:grpSp>
        <p:sp>
          <p:nvSpPr>
            <p:cNvPr id="76" name="Right Arrow 75"/>
            <p:cNvSpPr/>
            <p:nvPr/>
          </p:nvSpPr>
          <p:spPr>
            <a:xfrm rot="16200000">
              <a:off x="898491" y="2193891"/>
              <a:ext cx="253161" cy="23585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pic>
        <p:nvPicPr>
          <p:cNvPr id="86" name="Picture 85" descr="die.gif"/>
          <p:cNvPicPr>
            <a:picLocks noChangeAspect="1"/>
          </p:cNvPicPr>
          <p:nvPr/>
        </p:nvPicPr>
        <p:blipFill>
          <a:blip r:embed="rId14" cstate="print"/>
          <a:stretch>
            <a:fillRect/>
          </a:stretch>
        </p:blipFill>
        <p:spPr>
          <a:xfrm>
            <a:off x="457200" y="1447800"/>
            <a:ext cx="595313" cy="608782"/>
          </a:xfrm>
          <a:prstGeom prst="rect">
            <a:avLst/>
          </a:prstGeom>
        </p:spPr>
      </p:pic>
      <p:pic>
        <p:nvPicPr>
          <p:cNvPr id="87" name="Picture 86" descr="die.gif"/>
          <p:cNvPicPr>
            <a:picLocks noChangeAspect="1"/>
          </p:cNvPicPr>
          <p:nvPr/>
        </p:nvPicPr>
        <p:blipFill>
          <a:blip r:embed="rId14" cstate="print"/>
          <a:stretch>
            <a:fillRect/>
          </a:stretch>
        </p:blipFill>
        <p:spPr>
          <a:xfrm>
            <a:off x="1066800" y="3886200"/>
            <a:ext cx="595313" cy="608782"/>
          </a:xfrm>
          <a:prstGeom prst="rect">
            <a:avLst/>
          </a:prstGeom>
        </p:spPr>
      </p:pic>
      <p:grpSp>
        <p:nvGrpSpPr>
          <p:cNvPr id="91" name="Group 90"/>
          <p:cNvGrpSpPr/>
          <p:nvPr/>
        </p:nvGrpSpPr>
        <p:grpSpPr>
          <a:xfrm>
            <a:off x="6858000" y="2057400"/>
            <a:ext cx="993844" cy="762000"/>
            <a:chOff x="7083356" y="2057400"/>
            <a:chExt cx="993844" cy="762000"/>
          </a:xfrm>
        </p:grpSpPr>
        <p:pic>
          <p:nvPicPr>
            <p:cNvPr id="77" name="Picture 76" descr="tickets.png"/>
            <p:cNvPicPr>
              <a:picLocks noChangeAspect="1"/>
            </p:cNvPicPr>
            <p:nvPr/>
          </p:nvPicPr>
          <p:blipFill>
            <a:blip r:embed="rId15" cstate="print"/>
            <a:srcRect l="5784" t="1767" r="16312" b="7441"/>
            <a:stretch>
              <a:fillRect/>
            </a:stretch>
          </p:blipFill>
          <p:spPr>
            <a:xfrm rot="20842501">
              <a:off x="7086600" y="2057400"/>
              <a:ext cx="629330" cy="544286"/>
            </a:xfrm>
            <a:prstGeom prst="rect">
              <a:avLst/>
            </a:prstGeom>
          </p:spPr>
        </p:pic>
        <p:pic>
          <p:nvPicPr>
            <p:cNvPr id="78" name="Picture 77" descr="tickets.png"/>
            <p:cNvPicPr>
              <a:picLocks noChangeAspect="1"/>
            </p:cNvPicPr>
            <p:nvPr/>
          </p:nvPicPr>
          <p:blipFill>
            <a:blip r:embed="rId15" cstate="print"/>
            <a:srcRect l="5784" t="1767" r="16312" b="7441"/>
            <a:stretch>
              <a:fillRect/>
            </a:stretch>
          </p:blipFill>
          <p:spPr>
            <a:xfrm rot="900000">
              <a:off x="7083356" y="2275114"/>
              <a:ext cx="629330" cy="544286"/>
            </a:xfrm>
            <a:prstGeom prst="rect">
              <a:avLst/>
            </a:prstGeom>
          </p:spPr>
        </p:pic>
        <p:sp>
          <p:nvSpPr>
            <p:cNvPr id="90" name="Right Arrow 89"/>
            <p:cNvSpPr/>
            <p:nvPr/>
          </p:nvSpPr>
          <p:spPr>
            <a:xfrm rot="16200000">
              <a:off x="7831853" y="2219290"/>
              <a:ext cx="254837" cy="235857"/>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cxnSp>
        <p:nvCxnSpPr>
          <p:cNvPr id="98" name="Straight Connector 97"/>
          <p:cNvCxnSpPr/>
          <p:nvPr/>
        </p:nvCxnSpPr>
        <p:spPr>
          <a:xfrm>
            <a:off x="2438400" y="5257800"/>
            <a:ext cx="42672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par>
                                <p:cTn id="12" presetID="22" presetClass="entr" presetSubtype="8" fill="hold" nodeType="with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left)">
                                      <p:cBhvr>
                                        <p:cTn id="14" dur="500"/>
                                        <p:tgtEl>
                                          <p:spTgt spid="3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9">
                                            <p:txEl>
                                              <p:pRg st="0" end="0"/>
                                            </p:txEl>
                                          </p:spTgt>
                                        </p:tgtEl>
                                        <p:attrNameLst>
                                          <p:attrName>style.visibility</p:attrName>
                                        </p:attrNameLst>
                                      </p:cBhvr>
                                      <p:to>
                                        <p:strVal val="visible"/>
                                      </p:to>
                                    </p:set>
                                  </p:childTnLst>
                                </p:cTn>
                              </p:par>
                              <p:par>
                                <p:cTn id="43" presetID="49" presetClass="entr" presetSubtype="0" decel="100000" fill="hold" nodeType="with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 calcmode="lin" valueType="num">
                                      <p:cBhvr>
                                        <p:cTn id="47" dur="500" fill="hold"/>
                                        <p:tgtEl>
                                          <p:spTgt spid="86"/>
                                        </p:tgtEl>
                                        <p:attrNameLst>
                                          <p:attrName>style.rotation</p:attrName>
                                        </p:attrNameLst>
                                      </p:cBhvr>
                                      <p:tavLst>
                                        <p:tav tm="0">
                                          <p:val>
                                            <p:fltVal val="360"/>
                                          </p:val>
                                        </p:tav>
                                        <p:tav tm="100000">
                                          <p:val>
                                            <p:fltVal val="0"/>
                                          </p:val>
                                        </p:tav>
                                      </p:tavLst>
                                    </p:anim>
                                    <p:animEffect transition="in" filter="fade">
                                      <p:cBhvr>
                                        <p:cTn id="48" dur="500"/>
                                        <p:tgtEl>
                                          <p:spTgt spid="86"/>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nodeType="clickEffect">
                                  <p:stCondLst>
                                    <p:cond delay="0"/>
                                  </p:stCondLst>
                                  <p:childTnLst>
                                    <p:set>
                                      <p:cBhvr>
                                        <p:cTn id="52" dur="1" fill="hold">
                                          <p:stCondLst>
                                            <p:cond delay="0"/>
                                          </p:stCondLst>
                                        </p:cTn>
                                        <p:tgtEl>
                                          <p:spTgt spid="87"/>
                                        </p:tgtEl>
                                        <p:attrNameLst>
                                          <p:attrName>style.visibility</p:attrName>
                                        </p:attrNameLst>
                                      </p:cBhvr>
                                      <p:to>
                                        <p:strVal val="visible"/>
                                      </p:to>
                                    </p:set>
                                    <p:anim calcmode="lin" valueType="num">
                                      <p:cBhvr>
                                        <p:cTn id="53" dur="500" fill="hold"/>
                                        <p:tgtEl>
                                          <p:spTgt spid="87"/>
                                        </p:tgtEl>
                                        <p:attrNameLst>
                                          <p:attrName>ppt_w</p:attrName>
                                        </p:attrNameLst>
                                      </p:cBhvr>
                                      <p:tavLst>
                                        <p:tav tm="0">
                                          <p:val>
                                            <p:fltVal val="0"/>
                                          </p:val>
                                        </p:tav>
                                        <p:tav tm="100000">
                                          <p:val>
                                            <p:strVal val="#ppt_w"/>
                                          </p:val>
                                        </p:tav>
                                      </p:tavLst>
                                    </p:anim>
                                    <p:anim calcmode="lin" valueType="num">
                                      <p:cBhvr>
                                        <p:cTn id="54" dur="500" fill="hold"/>
                                        <p:tgtEl>
                                          <p:spTgt spid="87"/>
                                        </p:tgtEl>
                                        <p:attrNameLst>
                                          <p:attrName>ppt_h</p:attrName>
                                        </p:attrNameLst>
                                      </p:cBhvr>
                                      <p:tavLst>
                                        <p:tav tm="0">
                                          <p:val>
                                            <p:fltVal val="0"/>
                                          </p:val>
                                        </p:tav>
                                        <p:tav tm="100000">
                                          <p:val>
                                            <p:strVal val="#ppt_h"/>
                                          </p:val>
                                        </p:tav>
                                      </p:tavLst>
                                    </p:anim>
                                    <p:anim calcmode="lin" valueType="num">
                                      <p:cBhvr>
                                        <p:cTn id="55" dur="500" fill="hold"/>
                                        <p:tgtEl>
                                          <p:spTgt spid="87"/>
                                        </p:tgtEl>
                                        <p:attrNameLst>
                                          <p:attrName>style.rotation</p:attrName>
                                        </p:attrNameLst>
                                      </p:cBhvr>
                                      <p:tavLst>
                                        <p:tav tm="0">
                                          <p:val>
                                            <p:fltVal val="360"/>
                                          </p:val>
                                        </p:tav>
                                        <p:tav tm="100000">
                                          <p:val>
                                            <p:fltVal val="0"/>
                                          </p:val>
                                        </p:tav>
                                      </p:tavLst>
                                    </p:anim>
                                    <p:animEffect transition="in" filter="fade">
                                      <p:cBhvr>
                                        <p:cTn id="56" dur="500"/>
                                        <p:tgtEl>
                                          <p:spTgt spid="8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48"/>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89"/>
                                        </p:tgtEl>
                                        <p:attrNameLst>
                                          <p:attrName>style.visibility</p:attrName>
                                        </p:attrNameLst>
                                      </p:cBhvr>
                                      <p:to>
                                        <p:strVal val="visible"/>
                                      </p:to>
                                    </p:set>
                                  </p:childTnLst>
                                </p:cTn>
                              </p:par>
                              <p:par>
                                <p:cTn id="63" presetID="22" presetClass="entr" presetSubtype="8" fill="hold" nodeType="with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wipe(left)">
                                      <p:cBhvr>
                                        <p:cTn id="65" dur="500"/>
                                        <p:tgtEl>
                                          <p:spTgt spid="98"/>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nodeType="clickEffect">
                                  <p:stCondLst>
                                    <p:cond delay="0"/>
                                  </p:stCondLst>
                                  <p:childTnLst>
                                    <p:set>
                                      <p:cBhvr>
                                        <p:cTn id="69" dur="1" fill="hold">
                                          <p:stCondLst>
                                            <p:cond delay="0"/>
                                          </p:stCondLst>
                                        </p:cTn>
                                        <p:tgtEl>
                                          <p:spTgt spid="89"/>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50"/>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52"/>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54"/>
                                        </p:tgtEl>
                                        <p:attrNameLst>
                                          <p:attrName>style.visibility</p:attrName>
                                        </p:attrNameLst>
                                      </p:cBhvr>
                                      <p:to>
                                        <p:strVal val="hidden"/>
                                      </p:to>
                                    </p:set>
                                  </p:childTnLst>
                                </p:cTn>
                              </p:par>
                              <p:par>
                                <p:cTn id="76" presetID="1" presetClass="entr" presetSubtype="0" fill="hold" nodeType="withEffect">
                                  <p:stCondLst>
                                    <p:cond delay="0"/>
                                  </p:stCondLst>
                                  <p:childTnLst>
                                    <p:set>
                                      <p:cBhvr>
                                        <p:cTn id="77" dur="1" fill="hold">
                                          <p:stCondLst>
                                            <p:cond delay="0"/>
                                          </p:stCondLst>
                                        </p:cTn>
                                        <p:tgtEl>
                                          <p:spTgt spid="91"/>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9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0" grpId="0"/>
      <p:bldP spid="41" grpId="0"/>
      <p:bldP spid="42" grpId="0"/>
      <p:bldP spid="4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753368498"/>
              </p:ext>
            </p:extLst>
          </p:nvPr>
        </p:nvGraphicFramePr>
        <p:xfrm>
          <a:off x="842666" y="1828800"/>
          <a:ext cx="5257801" cy="3809999"/>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b="1" dirty="0" smtClean="0"/>
                        <a:t>Treatment</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gridSpan="2">
                  <a:txBody>
                    <a:bodyPr/>
                    <a:lstStyle/>
                    <a:p>
                      <a:pPr algn="ctr"/>
                      <a:r>
                        <a:rPr lang="en-US" sz="2400" b="1" dirty="0" smtClean="0"/>
                        <a:t>Confounding</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r"/>
                      <a:endParaRPr lang="en-US" sz="2400" b="1" dirty="0"/>
                    </a:p>
                  </a:txBody>
                  <a:tcPr>
                    <a:solidFill>
                      <a:schemeClr val="accent1">
                        <a:lumMod val="40000"/>
                        <a:lumOff val="60000"/>
                      </a:schemeClr>
                    </a:solidFill>
                  </a:tcPr>
                </a:tc>
                <a:tc>
                  <a:txBody>
                    <a:bodyPr/>
                    <a:lstStyle/>
                    <a:p>
                      <a:pPr algn="ctr"/>
                      <a:r>
                        <a:rPr lang="en-US" sz="2400" b="1" dirty="0" smtClean="0"/>
                        <a:t>Outcome</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b="0" i="1" dirty="0" smtClean="0"/>
                        <a:t># Models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b="0" i="1" dirty="0" smtClean="0"/>
                        <a:t># Roles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b="0" i="1" dirty="0" smtClean="0"/>
                        <a:t># Changes</a:t>
                      </a:r>
                      <a:endParaRPr lang="en-US" sz="2400" b="0" i="1"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b="0" i="1" dirty="0" smtClean="0"/>
                        <a:t># Tickets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6</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22480">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6</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12</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4</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18</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2" name="Title 1"/>
          <p:cNvSpPr>
            <a:spLocks noGrp="1"/>
          </p:cNvSpPr>
          <p:nvPr>
            <p:ph type="title"/>
          </p:nvPr>
        </p:nvSpPr>
        <p:spPr/>
        <p:txBody>
          <a:bodyPr/>
          <a:lstStyle/>
          <a:p>
            <a:r>
              <a:rPr lang="en-US" dirty="0" smtClean="0"/>
              <a:t>Propensity score matching</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12</a:t>
            </a:fld>
            <a:endParaRPr lang="en-US"/>
          </a:p>
        </p:txBody>
      </p:sp>
      <p:sp>
        <p:nvSpPr>
          <p:cNvPr id="7" name="TextBox 6"/>
          <p:cNvSpPr txBox="1"/>
          <p:nvPr/>
        </p:nvSpPr>
        <p:spPr>
          <a:xfrm rot="16200000">
            <a:off x="-132826" y="4400027"/>
            <a:ext cx="1489318" cy="461665"/>
          </a:xfrm>
          <a:prstGeom prst="rect">
            <a:avLst/>
          </a:prstGeom>
          <a:noFill/>
        </p:spPr>
        <p:txBody>
          <a:bodyPr wrap="none" rtlCol="0">
            <a:spAutoFit/>
          </a:bodyPr>
          <a:lstStyle/>
          <a:p>
            <a:pPr algn="r"/>
            <a:r>
              <a:rPr lang="en-US" sz="2400" b="1" dirty="0" smtClean="0">
                <a:solidFill>
                  <a:schemeClr val="accent6"/>
                </a:solidFill>
              </a:rPr>
              <a:t>Untreated</a:t>
            </a:r>
            <a:endParaRPr lang="en-US" sz="2400" b="1" dirty="0">
              <a:solidFill>
                <a:schemeClr val="accent6"/>
              </a:solidFill>
            </a:endParaRPr>
          </a:p>
        </p:txBody>
      </p:sp>
      <p:sp>
        <p:nvSpPr>
          <p:cNvPr id="9" name="TextBox 8"/>
          <p:cNvSpPr txBox="1"/>
          <p:nvPr/>
        </p:nvSpPr>
        <p:spPr>
          <a:xfrm rot="16200000">
            <a:off x="33919" y="2861682"/>
            <a:ext cx="1155829" cy="461665"/>
          </a:xfrm>
          <a:prstGeom prst="rect">
            <a:avLst/>
          </a:prstGeom>
          <a:noFill/>
        </p:spPr>
        <p:txBody>
          <a:bodyPr wrap="none" rtlCol="0">
            <a:spAutoFit/>
          </a:bodyPr>
          <a:lstStyle/>
          <a:p>
            <a:pPr algn="r"/>
            <a:r>
              <a:rPr lang="en-US" sz="2400" b="1" dirty="0" smtClean="0">
                <a:solidFill>
                  <a:schemeClr val="accent6"/>
                </a:solidFill>
              </a:rPr>
              <a:t>Treated</a:t>
            </a:r>
            <a:endParaRPr lang="en-US" sz="2400" b="1" dirty="0">
              <a:solidFill>
                <a:schemeClr val="accent6"/>
              </a:solidFill>
            </a:endParaRPr>
          </a:p>
        </p:txBody>
      </p:sp>
      <p:sp>
        <p:nvSpPr>
          <p:cNvPr id="16" name="Rectangle 15"/>
          <p:cNvSpPr/>
          <p:nvPr/>
        </p:nvSpPr>
        <p:spPr>
          <a:xfrm>
            <a:off x="914400" y="5599093"/>
            <a:ext cx="7010400" cy="954107"/>
          </a:xfrm>
          <a:prstGeom prst="rect">
            <a:avLst/>
          </a:prstGeom>
        </p:spPr>
        <p:txBody>
          <a:bodyPr wrap="square">
            <a:spAutoFit/>
          </a:bodyPr>
          <a:lstStyle/>
          <a:p>
            <a:pPr algn="ctr"/>
            <a:r>
              <a:rPr lang="en-US" sz="2800" dirty="0" smtClean="0"/>
              <a:t>Propensity score = predicted probability (</a:t>
            </a:r>
            <a:r>
              <a:rPr lang="en-US" sz="2800" i="1" dirty="0" smtClean="0"/>
              <a:t>Treatment </a:t>
            </a:r>
            <a:r>
              <a:rPr lang="en-US" sz="2800" dirty="0" smtClean="0"/>
              <a:t>= yes | </a:t>
            </a:r>
            <a:r>
              <a:rPr lang="en-US" sz="2800" i="1" dirty="0" smtClean="0"/>
              <a:t>Confounding</a:t>
            </a:r>
            <a:r>
              <a:rPr lang="en-US" sz="2800" dirty="0" smtClean="0"/>
              <a:t> </a:t>
            </a:r>
            <a:r>
              <a:rPr lang="en-US" sz="2800" i="1" dirty="0" smtClean="0"/>
              <a:t>Practices </a:t>
            </a:r>
            <a:r>
              <a:rPr lang="en-US" sz="2800" dirty="0" smtClean="0"/>
              <a:t>= …)</a:t>
            </a:r>
          </a:p>
        </p:txBody>
      </p:sp>
      <p:sp>
        <p:nvSpPr>
          <p:cNvPr id="17" name="Rectangle 16"/>
          <p:cNvSpPr/>
          <p:nvPr/>
        </p:nvSpPr>
        <p:spPr>
          <a:xfrm>
            <a:off x="838200" y="4495800"/>
            <a:ext cx="5257800" cy="1143000"/>
          </a:xfrm>
          <a:prstGeom prst="rect">
            <a:avLst/>
          </a:prstGeom>
          <a:solidFill>
            <a:schemeClr val="bg1">
              <a:lumMod val="95000"/>
            </a:schemeClr>
          </a:solidFill>
          <a:ln w="28575">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ectangle 17"/>
          <p:cNvSpPr/>
          <p:nvPr/>
        </p:nvSpPr>
        <p:spPr>
          <a:xfrm>
            <a:off x="838200" y="3352800"/>
            <a:ext cx="5257800" cy="381000"/>
          </a:xfrm>
          <a:prstGeom prst="rect">
            <a:avLst/>
          </a:prstGeom>
          <a:solidFill>
            <a:schemeClr val="bg1">
              <a:lumMod val="95000"/>
            </a:schemeClr>
          </a:solidFill>
          <a:ln w="28575">
            <a:no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9" name="Rounded Rectangle 28"/>
          <p:cNvSpPr/>
          <p:nvPr/>
        </p:nvSpPr>
        <p:spPr>
          <a:xfrm>
            <a:off x="6248400" y="1905000"/>
            <a:ext cx="2514600" cy="3657600"/>
          </a:xfrm>
          <a:prstGeom prst="roundRect">
            <a:avLst>
              <a:gd name="adj" fmla="val 12278"/>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Compare </a:t>
            </a:r>
            <a:br>
              <a:rPr lang="en-US" sz="2800" dirty="0" smtClean="0"/>
            </a:br>
            <a:r>
              <a:rPr lang="en-US" sz="2800" dirty="0" smtClean="0"/>
              <a:t>cases from population samples where distribution of confounding factor values are similar</a:t>
            </a:r>
            <a:endParaRPr lang="en-US" sz="2800" dirty="0"/>
          </a:p>
        </p:txBody>
      </p:sp>
      <p:grpSp>
        <p:nvGrpSpPr>
          <p:cNvPr id="37" name="Group 36"/>
          <p:cNvGrpSpPr/>
          <p:nvPr/>
        </p:nvGrpSpPr>
        <p:grpSpPr>
          <a:xfrm>
            <a:off x="842666" y="1828800"/>
            <a:ext cx="5257800" cy="3810000"/>
            <a:chOff x="918866" y="1828800"/>
            <a:chExt cx="5257800" cy="3810000"/>
          </a:xfrm>
        </p:grpSpPr>
        <p:sp>
          <p:nvSpPr>
            <p:cNvPr id="22" name="Rectangle 21"/>
            <p:cNvSpPr/>
            <p:nvPr/>
          </p:nvSpPr>
          <p:spPr>
            <a:xfrm>
              <a:off x="918866" y="1828800"/>
              <a:ext cx="5257800" cy="3810000"/>
            </a:xfrm>
            <a:prstGeom prst="rect">
              <a:avLst/>
            </a:prstGeom>
            <a:noFill/>
            <a:ln w="381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flipH="1">
              <a:off x="918866" y="3721518"/>
              <a:ext cx="5257800" cy="0"/>
            </a:xfrm>
            <a:prstGeom prst="line">
              <a:avLst/>
            </a:prstGeom>
            <a:ln w="38100">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11" name="Rounded Rectangular Callout 10"/>
          <p:cNvSpPr/>
          <p:nvPr/>
        </p:nvSpPr>
        <p:spPr>
          <a:xfrm>
            <a:off x="2976266" y="1295400"/>
            <a:ext cx="1828800" cy="457200"/>
          </a:xfrm>
          <a:prstGeom prst="wedgeRoundRectCallout">
            <a:avLst>
              <a:gd name="adj1" fmla="val -20005"/>
              <a:gd name="adj2" fmla="val 83190"/>
              <a:gd name="adj3" fmla="val 16667"/>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45720" rIns="45720" rtlCol="0" anchor="ctr"/>
          <a:lstStyle/>
          <a:p>
            <a:pPr algn="ctr"/>
            <a:r>
              <a:rPr lang="en-US" sz="2400" dirty="0" smtClean="0"/>
              <a:t>Randomized</a:t>
            </a:r>
            <a:endParaRPr lang="en-US" sz="2400" dirty="0"/>
          </a:p>
        </p:txBody>
      </p:sp>
      <p:sp>
        <p:nvSpPr>
          <p:cNvPr id="12" name="Rounded Rectangular Callout 11"/>
          <p:cNvSpPr/>
          <p:nvPr/>
        </p:nvSpPr>
        <p:spPr>
          <a:xfrm>
            <a:off x="461666" y="1295400"/>
            <a:ext cx="1828800" cy="457200"/>
          </a:xfrm>
          <a:prstGeom prst="wedgeRoundRectCallout">
            <a:avLst>
              <a:gd name="adj1" fmla="val -20005"/>
              <a:gd name="adj2" fmla="val 83190"/>
              <a:gd name="adj3" fmla="val 16667"/>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45720" rIns="45720" rtlCol="0" anchor="ctr"/>
          <a:lstStyle/>
          <a:p>
            <a:pPr algn="ctr"/>
            <a:r>
              <a:rPr lang="en-US" sz="2400" dirty="0" smtClean="0"/>
              <a:t>Randomized</a:t>
            </a:r>
            <a:endParaRPr lang="en-US" sz="2400" dirty="0"/>
          </a:p>
        </p:txBody>
      </p:sp>
      <p:sp>
        <p:nvSpPr>
          <p:cNvPr id="14" name="Rounded Rectangular Callout 13"/>
          <p:cNvSpPr/>
          <p:nvPr/>
        </p:nvSpPr>
        <p:spPr>
          <a:xfrm>
            <a:off x="537866" y="1295400"/>
            <a:ext cx="1676400" cy="457200"/>
          </a:xfrm>
          <a:prstGeom prst="wedgeRoundRectCallout">
            <a:avLst>
              <a:gd name="adj1" fmla="val -20005"/>
              <a:gd name="adj2" fmla="val 83190"/>
              <a:gd name="adj3" fmla="val 16667"/>
            </a:avLst>
          </a:prstGeom>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45720" rIns="45720" rtlCol="0" anchor="ctr"/>
          <a:lstStyle/>
          <a:p>
            <a:pPr algn="ctr"/>
            <a:r>
              <a:rPr lang="en-US" sz="2400" dirty="0" smtClean="0"/>
              <a:t>Pre-defined</a:t>
            </a:r>
            <a:endParaRPr lang="en-US" sz="2400" dirty="0"/>
          </a:p>
        </p:txBody>
      </p:sp>
      <p:sp>
        <p:nvSpPr>
          <p:cNvPr id="13" name="Right Arrow 12"/>
          <p:cNvSpPr/>
          <p:nvPr/>
        </p:nvSpPr>
        <p:spPr>
          <a:xfrm>
            <a:off x="2214266" y="1371600"/>
            <a:ext cx="838200" cy="2286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5" name="Rounded Rectangular Callout 14"/>
          <p:cNvSpPr/>
          <p:nvPr/>
        </p:nvSpPr>
        <p:spPr>
          <a:xfrm>
            <a:off x="2819400" y="1295400"/>
            <a:ext cx="2514600" cy="457200"/>
          </a:xfrm>
          <a:prstGeom prst="wedgeRoundRectCallout">
            <a:avLst>
              <a:gd name="adj1" fmla="val -20005"/>
              <a:gd name="adj2" fmla="val 83190"/>
              <a:gd name="adj3" fmla="val 16667"/>
            </a:avLst>
          </a:prstGeom>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45720" rIns="45720" rtlCol="0" anchor="ctr"/>
          <a:lstStyle/>
          <a:p>
            <a:pPr algn="ctr"/>
            <a:r>
              <a:rPr lang="en-US" sz="2400" dirty="0" smtClean="0"/>
              <a:t>Want randomized</a:t>
            </a:r>
            <a:endParaRPr lang="en-US" sz="2400" dirty="0"/>
          </a:p>
        </p:txBody>
      </p:sp>
      <p:cxnSp>
        <p:nvCxnSpPr>
          <p:cNvPr id="41" name="Curved Connector 40"/>
          <p:cNvCxnSpPr>
            <a:stCxn id="16" idx="1"/>
            <a:endCxn id="63" idx="2"/>
          </p:cNvCxnSpPr>
          <p:nvPr/>
        </p:nvCxnSpPr>
        <p:spPr>
          <a:xfrm rot="10800000">
            <a:off x="591922" y="5638801"/>
            <a:ext cx="322478" cy="437347"/>
          </a:xfrm>
          <a:prstGeom prst="curvedConnector2">
            <a:avLst/>
          </a:prstGeom>
          <a:ln>
            <a:headEnd type="none" w="med" len="med"/>
            <a:tailEnd type="triangle" w="lg" len="med"/>
          </a:ln>
        </p:spPr>
        <p:style>
          <a:lnRef idx="3">
            <a:schemeClr val="dk1"/>
          </a:lnRef>
          <a:fillRef idx="0">
            <a:schemeClr val="dk1"/>
          </a:fillRef>
          <a:effectRef idx="2">
            <a:schemeClr val="dk1"/>
          </a:effectRef>
          <a:fontRef idx="minor">
            <a:schemeClr val="tx1"/>
          </a:fontRef>
        </p:style>
      </p:cxnSp>
      <p:sp>
        <p:nvSpPr>
          <p:cNvPr id="45" name="Rectangle 44"/>
          <p:cNvSpPr/>
          <p:nvPr/>
        </p:nvSpPr>
        <p:spPr>
          <a:xfrm>
            <a:off x="838200" y="2590800"/>
            <a:ext cx="3886200" cy="381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6" name="Rectangle 45"/>
          <p:cNvSpPr/>
          <p:nvPr/>
        </p:nvSpPr>
        <p:spPr>
          <a:xfrm>
            <a:off x="838200" y="3720664"/>
            <a:ext cx="3886200" cy="381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8" name="Rectangle 47"/>
          <p:cNvSpPr/>
          <p:nvPr/>
        </p:nvSpPr>
        <p:spPr>
          <a:xfrm>
            <a:off x="838200" y="2971800"/>
            <a:ext cx="3886200" cy="381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9" name="Rectangle 48"/>
          <p:cNvSpPr/>
          <p:nvPr/>
        </p:nvSpPr>
        <p:spPr>
          <a:xfrm>
            <a:off x="838200" y="4114800"/>
            <a:ext cx="3886200" cy="381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0" name="Rectangle 49"/>
          <p:cNvSpPr/>
          <p:nvPr/>
        </p:nvSpPr>
        <p:spPr>
          <a:xfrm>
            <a:off x="838200" y="3352800"/>
            <a:ext cx="3886200" cy="381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6" name="TextBox 55"/>
          <p:cNvSpPr txBox="1"/>
          <p:nvPr/>
        </p:nvSpPr>
        <p:spPr>
          <a:xfrm>
            <a:off x="228600" y="2590800"/>
            <a:ext cx="572593" cy="369332"/>
          </a:xfrm>
          <a:prstGeom prst="rect">
            <a:avLst/>
          </a:prstGeom>
          <a:solidFill>
            <a:schemeClr val="bg1"/>
          </a:solidFill>
        </p:spPr>
        <p:txBody>
          <a:bodyPr wrap="none" tIns="0" bIns="0" rtlCol="0">
            <a:spAutoFit/>
          </a:bodyPr>
          <a:lstStyle/>
          <a:p>
            <a:pPr algn="r"/>
            <a:r>
              <a:rPr lang="en-US" sz="2400" dirty="0" smtClean="0"/>
              <a:t>0.5</a:t>
            </a:r>
            <a:endParaRPr lang="en-US" sz="2400" dirty="0"/>
          </a:p>
        </p:txBody>
      </p:sp>
      <p:sp>
        <p:nvSpPr>
          <p:cNvPr id="57" name="TextBox 56"/>
          <p:cNvSpPr txBox="1"/>
          <p:nvPr/>
        </p:nvSpPr>
        <p:spPr>
          <a:xfrm>
            <a:off x="228600" y="2983468"/>
            <a:ext cx="572593" cy="369332"/>
          </a:xfrm>
          <a:prstGeom prst="rect">
            <a:avLst/>
          </a:prstGeom>
          <a:solidFill>
            <a:schemeClr val="bg1"/>
          </a:solidFill>
        </p:spPr>
        <p:txBody>
          <a:bodyPr wrap="none" tIns="0" bIns="0" rtlCol="0">
            <a:spAutoFit/>
          </a:bodyPr>
          <a:lstStyle/>
          <a:p>
            <a:pPr algn="r"/>
            <a:r>
              <a:rPr lang="en-US" sz="2400" dirty="0" smtClean="0"/>
              <a:t>0.5</a:t>
            </a:r>
            <a:endParaRPr lang="en-US" sz="2400" dirty="0"/>
          </a:p>
        </p:txBody>
      </p:sp>
      <p:sp>
        <p:nvSpPr>
          <p:cNvPr id="58" name="TextBox 57"/>
          <p:cNvSpPr txBox="1"/>
          <p:nvPr/>
        </p:nvSpPr>
        <p:spPr>
          <a:xfrm>
            <a:off x="228600" y="3364468"/>
            <a:ext cx="572593" cy="369332"/>
          </a:xfrm>
          <a:prstGeom prst="rect">
            <a:avLst/>
          </a:prstGeom>
          <a:solidFill>
            <a:schemeClr val="bg1"/>
          </a:solidFill>
        </p:spPr>
        <p:txBody>
          <a:bodyPr wrap="none" tIns="0" bIns="0" rtlCol="0">
            <a:spAutoFit/>
          </a:bodyPr>
          <a:lstStyle/>
          <a:p>
            <a:pPr algn="r"/>
            <a:r>
              <a:rPr lang="en-US" sz="2400" dirty="0" smtClean="0"/>
              <a:t>0.3</a:t>
            </a:r>
            <a:endParaRPr lang="en-US" sz="2400" dirty="0"/>
          </a:p>
        </p:txBody>
      </p:sp>
      <p:sp>
        <p:nvSpPr>
          <p:cNvPr id="59" name="TextBox 58"/>
          <p:cNvSpPr txBox="1"/>
          <p:nvPr/>
        </p:nvSpPr>
        <p:spPr>
          <a:xfrm>
            <a:off x="228600" y="3745468"/>
            <a:ext cx="572593" cy="369332"/>
          </a:xfrm>
          <a:prstGeom prst="rect">
            <a:avLst/>
          </a:prstGeom>
          <a:solidFill>
            <a:schemeClr val="bg1"/>
          </a:solidFill>
        </p:spPr>
        <p:txBody>
          <a:bodyPr wrap="none" tIns="0" bIns="0" rtlCol="0">
            <a:spAutoFit/>
          </a:bodyPr>
          <a:lstStyle/>
          <a:p>
            <a:pPr algn="r"/>
            <a:r>
              <a:rPr lang="en-US" sz="2400" dirty="0" smtClean="0"/>
              <a:t>0.5</a:t>
            </a:r>
            <a:endParaRPr lang="en-US" sz="2400" dirty="0"/>
          </a:p>
        </p:txBody>
      </p:sp>
      <p:sp>
        <p:nvSpPr>
          <p:cNvPr id="60" name="TextBox 59"/>
          <p:cNvSpPr txBox="1"/>
          <p:nvPr/>
        </p:nvSpPr>
        <p:spPr>
          <a:xfrm>
            <a:off x="228600" y="4126468"/>
            <a:ext cx="572593" cy="369332"/>
          </a:xfrm>
          <a:prstGeom prst="rect">
            <a:avLst/>
          </a:prstGeom>
          <a:solidFill>
            <a:schemeClr val="bg1"/>
          </a:solidFill>
        </p:spPr>
        <p:txBody>
          <a:bodyPr wrap="none" tIns="0" bIns="0" rtlCol="0">
            <a:spAutoFit/>
          </a:bodyPr>
          <a:lstStyle/>
          <a:p>
            <a:pPr algn="r"/>
            <a:r>
              <a:rPr lang="en-US" sz="2400" dirty="0" smtClean="0"/>
              <a:t>0.5</a:t>
            </a:r>
            <a:endParaRPr lang="en-US" sz="2400" dirty="0"/>
          </a:p>
        </p:txBody>
      </p:sp>
      <p:sp>
        <p:nvSpPr>
          <p:cNvPr id="61" name="TextBox 60"/>
          <p:cNvSpPr txBox="1"/>
          <p:nvPr/>
        </p:nvSpPr>
        <p:spPr>
          <a:xfrm>
            <a:off x="228600" y="4507468"/>
            <a:ext cx="572593" cy="369332"/>
          </a:xfrm>
          <a:prstGeom prst="rect">
            <a:avLst/>
          </a:prstGeom>
          <a:solidFill>
            <a:schemeClr val="bg1"/>
          </a:solidFill>
        </p:spPr>
        <p:txBody>
          <a:bodyPr wrap="none" tIns="0" bIns="0" rtlCol="0">
            <a:spAutoFit/>
          </a:bodyPr>
          <a:lstStyle/>
          <a:p>
            <a:pPr algn="r"/>
            <a:r>
              <a:rPr lang="en-US" sz="2400" dirty="0" smtClean="0"/>
              <a:t>0.3</a:t>
            </a:r>
            <a:endParaRPr lang="en-US" sz="2400" dirty="0"/>
          </a:p>
        </p:txBody>
      </p:sp>
      <p:sp>
        <p:nvSpPr>
          <p:cNvPr id="62" name="TextBox 61"/>
          <p:cNvSpPr txBox="1"/>
          <p:nvPr/>
        </p:nvSpPr>
        <p:spPr>
          <a:xfrm>
            <a:off x="228600" y="4888468"/>
            <a:ext cx="572593" cy="369332"/>
          </a:xfrm>
          <a:prstGeom prst="rect">
            <a:avLst/>
          </a:prstGeom>
          <a:solidFill>
            <a:schemeClr val="bg1"/>
          </a:solidFill>
        </p:spPr>
        <p:txBody>
          <a:bodyPr wrap="none" tIns="0" bIns="0" rtlCol="0">
            <a:spAutoFit/>
          </a:bodyPr>
          <a:lstStyle/>
          <a:p>
            <a:pPr algn="r"/>
            <a:r>
              <a:rPr lang="en-US" sz="2400" dirty="0" smtClean="0"/>
              <a:t>0.3</a:t>
            </a:r>
            <a:endParaRPr lang="en-US" sz="2400" dirty="0"/>
          </a:p>
        </p:txBody>
      </p:sp>
      <p:sp>
        <p:nvSpPr>
          <p:cNvPr id="63" name="TextBox 62"/>
          <p:cNvSpPr txBox="1"/>
          <p:nvPr/>
        </p:nvSpPr>
        <p:spPr>
          <a:xfrm>
            <a:off x="421843" y="5269468"/>
            <a:ext cx="340157" cy="369332"/>
          </a:xfrm>
          <a:prstGeom prst="rect">
            <a:avLst/>
          </a:prstGeom>
          <a:solidFill>
            <a:schemeClr val="bg1"/>
          </a:solidFill>
        </p:spPr>
        <p:txBody>
          <a:bodyPr wrap="none" tIns="0" bIns="0" rtlCol="0">
            <a:spAutoFit/>
          </a:bodyPr>
          <a:lstStyle/>
          <a:p>
            <a:pPr algn="r"/>
            <a:r>
              <a:rPr lang="en-US" sz="2400" dirty="0" smtClean="0"/>
              <a:t>0</a:t>
            </a:r>
            <a:endParaRPr lang="en-US" sz="2400" dirty="0"/>
          </a:p>
        </p:txBody>
      </p:sp>
      <p:sp>
        <p:nvSpPr>
          <p:cNvPr id="35" name="Rectangle 34"/>
          <p:cNvSpPr/>
          <p:nvPr/>
        </p:nvSpPr>
        <p:spPr>
          <a:xfrm>
            <a:off x="838200" y="4495800"/>
            <a:ext cx="3886200" cy="762000"/>
          </a:xfrm>
          <a:prstGeom prst="rect">
            <a:avLst/>
          </a:prstGeom>
          <a:noFill/>
          <a:ln w="28575">
            <a:solidFill>
              <a:srgbClr val="FFFF00"/>
            </a:solidFill>
          </a:ln>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268120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18"/>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46"/>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4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xit" presetSubtype="0" fill="hold" grpId="1" nodeType="withEffect">
                                  <p:stCondLst>
                                    <p:cond delay="0"/>
                                  </p:stCondLst>
                                  <p:childTnLst>
                                    <p:set>
                                      <p:cBhvr>
                                        <p:cTn id="90" dur="1" fill="hold">
                                          <p:stCondLst>
                                            <p:cond delay="0"/>
                                          </p:stCondLst>
                                        </p:cTn>
                                        <p:tgtEl>
                                          <p:spTgt spid="4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48"/>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50"/>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35"/>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2" nodeType="clickEffect">
                                  <p:stCondLst>
                                    <p:cond delay="0"/>
                                  </p:stCondLst>
                                  <p:childTnLst>
                                    <p:set>
                                      <p:cBhvr>
                                        <p:cTn id="104" dur="1" fill="hold">
                                          <p:stCondLst>
                                            <p:cond delay="0"/>
                                          </p:stCondLst>
                                        </p:cTn>
                                        <p:tgtEl>
                                          <p:spTgt spid="18"/>
                                        </p:tgtEl>
                                        <p:attrNameLst>
                                          <p:attrName>style.visibility</p:attrName>
                                        </p:attrNameLst>
                                      </p:cBhvr>
                                      <p:to>
                                        <p:strVal val="visible"/>
                                      </p:to>
                                    </p:set>
                                  </p:childTnLst>
                                </p:cTn>
                              </p:par>
                              <p:par>
                                <p:cTn id="105" presetID="1" presetClass="entr" presetSubtype="0" fill="hold" grpId="2" nodeType="withEffect">
                                  <p:stCondLst>
                                    <p:cond delay="0"/>
                                  </p:stCondLst>
                                  <p:childTnLst>
                                    <p:set>
                                      <p:cBhvr>
                                        <p:cTn id="10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p:bldP spid="9" grpId="1"/>
      <p:bldP spid="16" grpId="0"/>
      <p:bldP spid="17" grpId="0" animBg="1"/>
      <p:bldP spid="17" grpId="1" animBg="1"/>
      <p:bldP spid="17" grpId="2" animBg="1"/>
      <p:bldP spid="18" grpId="0" animBg="1"/>
      <p:bldP spid="18" grpId="1" animBg="1"/>
      <p:bldP spid="18" grpId="2" animBg="1"/>
      <p:bldP spid="29" grpId="0" animBg="1"/>
      <p:bldP spid="11" grpId="0" animBg="1"/>
      <p:bldP spid="12" grpId="0" animBg="1"/>
      <p:bldP spid="12" grpId="1" animBg="1"/>
      <p:bldP spid="14" grpId="0" animBg="1"/>
      <p:bldP spid="13" grpId="0" animBg="1"/>
      <p:bldP spid="13" grpId="1" animBg="1"/>
      <p:bldP spid="45" grpId="0" animBg="1"/>
      <p:bldP spid="45" grpId="1" animBg="1"/>
      <p:bldP spid="46" grpId="0" animBg="1"/>
      <p:bldP spid="46" grpId="1" animBg="1"/>
      <p:bldP spid="48" grpId="0" animBg="1"/>
      <p:bldP spid="48" grpId="1" animBg="1"/>
      <p:bldP spid="49" grpId="0" animBg="1"/>
      <p:bldP spid="49" grpId="1" animBg="1"/>
      <p:bldP spid="50" grpId="0" animBg="1"/>
      <p:bldP spid="50" grpId="1" animBg="1"/>
      <p:bldP spid="56" grpId="0" animBg="1"/>
      <p:bldP spid="57" grpId="0" animBg="1"/>
      <p:bldP spid="58" grpId="0" animBg="1"/>
      <p:bldP spid="59" grpId="0" animBg="1"/>
      <p:bldP spid="60" grpId="0" animBg="1"/>
      <p:bldP spid="61" grpId="0" animBg="1"/>
      <p:bldP spid="62" grpId="0" animBg="1"/>
      <p:bldP spid="35" grpId="0" animBg="1"/>
      <p:bldP spid="3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7162800" y="4267200"/>
            <a:ext cx="304800" cy="30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Test for causality</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13</a:t>
            </a:fld>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xmlns="" val="1722982031"/>
              </p:ext>
            </p:extLst>
          </p:nvPr>
        </p:nvGraphicFramePr>
        <p:xfrm>
          <a:off x="838200" y="1600200"/>
          <a:ext cx="5257801" cy="752782"/>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b="1" dirty="0" smtClean="0"/>
                        <a:t>Treatment</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gridSpan="2">
                  <a:txBody>
                    <a:bodyPr/>
                    <a:lstStyle/>
                    <a:p>
                      <a:pPr algn="ctr"/>
                      <a:r>
                        <a:rPr lang="en-US" sz="2400" b="1" dirty="0" smtClean="0"/>
                        <a:t>Confounding</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r"/>
                      <a:endParaRPr lang="en-US" sz="2400" b="1" dirty="0"/>
                    </a:p>
                  </a:txBody>
                  <a:tcPr>
                    <a:solidFill>
                      <a:schemeClr val="accent1">
                        <a:lumMod val="40000"/>
                        <a:lumOff val="60000"/>
                      </a:schemeClr>
                    </a:solidFill>
                  </a:tcPr>
                </a:tc>
                <a:tc>
                  <a:txBody>
                    <a:bodyPr/>
                    <a:lstStyle/>
                    <a:p>
                      <a:pPr algn="ctr"/>
                      <a:r>
                        <a:rPr lang="en-US" sz="2400" b="1" dirty="0" smtClean="0"/>
                        <a:t>Outcome</a:t>
                      </a:r>
                      <a:endParaRPr lang="en-US" sz="2400" b="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6391">
                <a:tc>
                  <a:txBody>
                    <a:bodyPr/>
                    <a:lstStyle/>
                    <a:p>
                      <a:pPr algn="ctr"/>
                      <a:r>
                        <a:rPr lang="en-US" sz="2400" b="0" i="1" dirty="0" smtClean="0"/>
                        <a:t># Models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b="0" i="1" dirty="0" smtClean="0"/>
                        <a:t># Roles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b="0" i="1" dirty="0" smtClean="0"/>
                        <a:t># Changes</a:t>
                      </a:r>
                      <a:endParaRPr lang="en-US" sz="2400" b="0" i="1"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b="0" i="1" dirty="0" smtClean="0"/>
                        <a:t># Tickets</a:t>
                      </a:r>
                      <a:endParaRPr lang="en-US" sz="2400" b="0" i="1"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
        <p:nvSpPr>
          <p:cNvPr id="17" name="TextBox 16"/>
          <p:cNvSpPr txBox="1"/>
          <p:nvPr/>
        </p:nvSpPr>
        <p:spPr>
          <a:xfrm>
            <a:off x="197512" y="2362200"/>
            <a:ext cx="572657" cy="2662267"/>
          </a:xfrm>
          <a:prstGeom prst="rect">
            <a:avLst/>
          </a:prstGeom>
          <a:solidFill>
            <a:schemeClr val="bg1"/>
          </a:solidFill>
        </p:spPr>
        <p:txBody>
          <a:bodyPr wrap="none" tIns="0" bIns="0" rtlCol="0">
            <a:spAutoFit/>
          </a:bodyPr>
          <a:lstStyle/>
          <a:p>
            <a:pPr algn="r"/>
            <a:r>
              <a:rPr lang="en-US" sz="2400" dirty="0" smtClean="0"/>
              <a:t>0.5</a:t>
            </a:r>
          </a:p>
          <a:p>
            <a:pPr algn="r"/>
            <a:r>
              <a:rPr lang="en-US" sz="2400" dirty="0" smtClean="0"/>
              <a:t>0.5</a:t>
            </a:r>
          </a:p>
          <a:p>
            <a:pPr algn="r">
              <a:spcAft>
                <a:spcPts val="600"/>
              </a:spcAft>
            </a:pPr>
            <a:r>
              <a:rPr lang="en-US" sz="2400" dirty="0" smtClean="0"/>
              <a:t>0.3</a:t>
            </a:r>
          </a:p>
          <a:p>
            <a:pPr algn="r"/>
            <a:r>
              <a:rPr lang="en-US" sz="2400" dirty="0" smtClean="0"/>
              <a:t>0.5</a:t>
            </a:r>
          </a:p>
          <a:p>
            <a:pPr algn="r"/>
            <a:r>
              <a:rPr lang="en-US" sz="2400" dirty="0" smtClean="0"/>
              <a:t>0.5</a:t>
            </a:r>
          </a:p>
          <a:p>
            <a:pPr algn="r"/>
            <a:r>
              <a:rPr lang="en-US" sz="2400" dirty="0" smtClean="0"/>
              <a:t>0.3</a:t>
            </a:r>
          </a:p>
          <a:p>
            <a:pPr algn="r"/>
            <a:r>
              <a:rPr lang="en-US" sz="2400" dirty="0" smtClean="0"/>
              <a:t>0.3</a:t>
            </a:r>
          </a:p>
        </p:txBody>
      </p:sp>
      <p:sp>
        <p:nvSpPr>
          <p:cNvPr id="27" name="TextBox 26"/>
          <p:cNvSpPr txBox="1"/>
          <p:nvPr/>
        </p:nvSpPr>
        <p:spPr>
          <a:xfrm>
            <a:off x="6293576" y="5496581"/>
            <a:ext cx="1460656" cy="523220"/>
          </a:xfrm>
          <a:prstGeom prst="rect">
            <a:avLst/>
          </a:prstGeom>
          <a:noFill/>
        </p:spPr>
        <p:txBody>
          <a:bodyPr wrap="none" rtlCol="0">
            <a:spAutoFit/>
          </a:bodyPr>
          <a:lstStyle/>
          <a:p>
            <a:r>
              <a:rPr lang="en-US" sz="2800" b="1" dirty="0" smtClean="0"/>
              <a:t>1 - 2 = -1</a:t>
            </a:r>
            <a:endParaRPr lang="en-US" sz="2800" b="1" dirty="0"/>
          </a:p>
        </p:txBody>
      </p:sp>
      <p:sp>
        <p:nvSpPr>
          <p:cNvPr id="28" name="Right Brace 27"/>
          <p:cNvSpPr/>
          <p:nvPr/>
        </p:nvSpPr>
        <p:spPr>
          <a:xfrm>
            <a:off x="6141176" y="5410201"/>
            <a:ext cx="152400" cy="685799"/>
          </a:xfrm>
          <a:prstGeom prst="rightBrace">
            <a:avLst>
              <a:gd name="adj1" fmla="val 55624"/>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2" name="Rectangle 31"/>
          <p:cNvSpPr/>
          <p:nvPr/>
        </p:nvSpPr>
        <p:spPr>
          <a:xfrm>
            <a:off x="6688226" y="4262735"/>
            <a:ext cx="304800" cy="30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688226" y="3957935"/>
            <a:ext cx="304800" cy="30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6360726" y="1447800"/>
            <a:ext cx="2016898" cy="830997"/>
          </a:xfrm>
          <a:prstGeom prst="rect">
            <a:avLst/>
          </a:prstGeom>
          <a:noFill/>
        </p:spPr>
        <p:txBody>
          <a:bodyPr wrap="none" rtlCol="0">
            <a:spAutoFit/>
          </a:bodyPr>
          <a:lstStyle/>
          <a:p>
            <a:pPr algn="ctr"/>
            <a:r>
              <a:rPr lang="en-US" sz="2400" i="1" dirty="0" smtClean="0"/>
              <a:t>Can we reject?</a:t>
            </a:r>
            <a:br>
              <a:rPr lang="en-US" sz="2400" i="1" dirty="0" smtClean="0"/>
            </a:br>
            <a:r>
              <a:rPr lang="en-US" sz="2400" i="1" dirty="0" smtClean="0"/>
              <a:t>H</a:t>
            </a:r>
            <a:r>
              <a:rPr lang="en-US" sz="2400" i="1" baseline="-25000" dirty="0" smtClean="0"/>
              <a:t>0</a:t>
            </a:r>
            <a:r>
              <a:rPr lang="en-US" sz="2400" i="1" dirty="0" smtClean="0"/>
              <a:t>: median = 0</a:t>
            </a:r>
            <a:endParaRPr lang="en-US" sz="2400" i="1" dirty="0"/>
          </a:p>
        </p:txBody>
      </p:sp>
      <p:grpSp>
        <p:nvGrpSpPr>
          <p:cNvPr id="53" name="Group 52"/>
          <p:cNvGrpSpPr/>
          <p:nvPr/>
        </p:nvGrpSpPr>
        <p:grpSpPr>
          <a:xfrm>
            <a:off x="6172199" y="3200400"/>
            <a:ext cx="1950177" cy="1828800"/>
            <a:chOff x="6172199" y="2595265"/>
            <a:chExt cx="1950177" cy="1828800"/>
          </a:xfrm>
        </p:grpSpPr>
        <p:cxnSp>
          <p:nvCxnSpPr>
            <p:cNvPr id="35" name="Straight Connector 34"/>
            <p:cNvCxnSpPr/>
            <p:nvPr/>
          </p:nvCxnSpPr>
          <p:spPr>
            <a:xfrm>
              <a:off x="6612026" y="2595265"/>
              <a:ext cx="0" cy="1367135"/>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a:off x="6612026" y="3962400"/>
              <a:ext cx="1447800" cy="0"/>
            </a:xfrm>
            <a:prstGeom prst="line">
              <a:avLst/>
            </a:prstGeom>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612026" y="3962400"/>
              <a:ext cx="1510350" cy="461665"/>
            </a:xfrm>
            <a:prstGeom prst="rect">
              <a:avLst/>
            </a:prstGeom>
            <a:noFill/>
          </p:spPr>
          <p:txBody>
            <a:bodyPr wrap="none" rtlCol="0">
              <a:spAutoFit/>
            </a:bodyPr>
            <a:lstStyle/>
            <a:p>
              <a:r>
                <a:rPr lang="en-US" sz="2400" dirty="0" smtClean="0"/>
                <a:t>&lt; 0   0   &gt; 0</a:t>
              </a:r>
              <a:endParaRPr lang="en-US" sz="2400" dirty="0"/>
            </a:p>
          </p:txBody>
        </p:sp>
        <p:sp>
          <p:nvSpPr>
            <p:cNvPr id="52" name="TextBox 51"/>
            <p:cNvSpPr txBox="1"/>
            <p:nvPr/>
          </p:nvSpPr>
          <p:spPr>
            <a:xfrm rot="16200000">
              <a:off x="5731213" y="3064213"/>
              <a:ext cx="1343638" cy="461665"/>
            </a:xfrm>
            <a:prstGeom prst="rect">
              <a:avLst/>
            </a:prstGeom>
            <a:noFill/>
          </p:spPr>
          <p:txBody>
            <a:bodyPr wrap="none" rtlCol="0">
              <a:spAutoFit/>
            </a:bodyPr>
            <a:lstStyle/>
            <a:p>
              <a:r>
                <a:rPr lang="en-US" sz="2400" dirty="0" smtClean="0"/>
                <a:t># of pairs</a:t>
              </a:r>
              <a:endParaRPr lang="en-US" sz="2400" dirty="0"/>
            </a:p>
          </p:txBody>
        </p:sp>
      </p:grpSp>
      <p:sp>
        <p:nvSpPr>
          <p:cNvPr id="54" name="TextBox 53"/>
          <p:cNvSpPr txBox="1"/>
          <p:nvPr/>
        </p:nvSpPr>
        <p:spPr>
          <a:xfrm>
            <a:off x="6360782" y="2369403"/>
            <a:ext cx="2023311" cy="830997"/>
          </a:xfrm>
          <a:prstGeom prst="rect">
            <a:avLst/>
          </a:prstGeom>
          <a:noFill/>
        </p:spPr>
        <p:txBody>
          <a:bodyPr wrap="none" rtlCol="0">
            <a:spAutoFit/>
          </a:bodyPr>
          <a:lstStyle/>
          <a:p>
            <a:pPr algn="ctr"/>
            <a:r>
              <a:rPr lang="en-US" sz="2400" i="1" dirty="0" smtClean="0"/>
              <a:t>Sign-test</a:t>
            </a:r>
          </a:p>
          <a:p>
            <a:pPr algn="ctr"/>
            <a:r>
              <a:rPr lang="en-US" sz="2400" i="1" dirty="0" smtClean="0"/>
              <a:t>p-value &lt; 10</a:t>
            </a:r>
            <a:r>
              <a:rPr lang="en-US" sz="2400" i="1" baseline="30000" dirty="0" smtClean="0"/>
              <a:t>-3</a:t>
            </a:r>
            <a:r>
              <a:rPr lang="en-US" sz="2400" i="1" dirty="0" smtClean="0"/>
              <a:t>?</a:t>
            </a:r>
            <a:endParaRPr lang="en-US" sz="2400" i="1" dirty="0"/>
          </a:p>
        </p:txBody>
      </p:sp>
      <p:sp>
        <p:nvSpPr>
          <p:cNvPr id="41" name="TextBox 40"/>
          <p:cNvSpPr txBox="1"/>
          <p:nvPr/>
        </p:nvSpPr>
        <p:spPr>
          <a:xfrm>
            <a:off x="6324600" y="5496580"/>
            <a:ext cx="1460656" cy="523220"/>
          </a:xfrm>
          <a:prstGeom prst="rect">
            <a:avLst/>
          </a:prstGeom>
          <a:noFill/>
        </p:spPr>
        <p:txBody>
          <a:bodyPr wrap="none" rtlCol="0">
            <a:spAutoFit/>
          </a:bodyPr>
          <a:lstStyle/>
          <a:p>
            <a:r>
              <a:rPr lang="en-US" sz="2800" b="1" dirty="0"/>
              <a:t>2</a:t>
            </a:r>
            <a:r>
              <a:rPr lang="en-US" sz="2800" b="1" dirty="0" smtClean="0"/>
              <a:t> - 2 = -0</a:t>
            </a:r>
            <a:endParaRPr lang="en-US" sz="2800" b="1" dirty="0"/>
          </a:p>
        </p:txBody>
      </p:sp>
      <p:graphicFrame>
        <p:nvGraphicFramePr>
          <p:cNvPr id="6" name="Content Placeholder 4"/>
          <p:cNvGraphicFramePr>
            <a:graphicFrameLocks/>
          </p:cNvGraphicFramePr>
          <p:nvPr>
            <p:extLst>
              <p:ext uri="{D42A27DB-BD31-4B8C-83A1-F6EECF244321}">
                <p14:modId xmlns:p14="http://schemas.microsoft.com/office/powerpoint/2010/main" xmlns="" val="1842518926"/>
              </p:ext>
            </p:extLst>
          </p:nvPr>
        </p:nvGraphicFramePr>
        <p:xfrm>
          <a:off x="838199" y="2362200"/>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6</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10" name="Content Placeholder 4"/>
          <p:cNvGraphicFramePr>
            <a:graphicFrameLocks/>
          </p:cNvGraphicFramePr>
          <p:nvPr>
            <p:extLst>
              <p:ext uri="{D42A27DB-BD31-4B8C-83A1-F6EECF244321}">
                <p14:modId xmlns:p14="http://schemas.microsoft.com/office/powerpoint/2010/main" xmlns="" val="3895091971"/>
              </p:ext>
            </p:extLst>
          </p:nvPr>
        </p:nvGraphicFramePr>
        <p:xfrm>
          <a:off x="838199" y="3886200"/>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12</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xmlns="" val="84316224"/>
              </p:ext>
            </p:extLst>
          </p:nvPr>
        </p:nvGraphicFramePr>
        <p:xfrm>
          <a:off x="838199" y="3505200"/>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6</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xmlns="" val="1459524980"/>
              </p:ext>
            </p:extLst>
          </p:nvPr>
        </p:nvGraphicFramePr>
        <p:xfrm>
          <a:off x="838199" y="2743200"/>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34" name="Content Placeholder 4"/>
          <p:cNvGraphicFramePr>
            <a:graphicFrameLocks/>
          </p:cNvGraphicFramePr>
          <p:nvPr>
            <p:extLst>
              <p:ext uri="{D42A27DB-BD31-4B8C-83A1-F6EECF244321}">
                <p14:modId xmlns:p14="http://schemas.microsoft.com/office/powerpoint/2010/main" xmlns="" val="2474722749"/>
              </p:ext>
            </p:extLst>
          </p:nvPr>
        </p:nvGraphicFramePr>
        <p:xfrm>
          <a:off x="838200" y="3117379"/>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40" name="Content Placeholder 4"/>
          <p:cNvGraphicFramePr>
            <a:graphicFrameLocks/>
          </p:cNvGraphicFramePr>
          <p:nvPr>
            <p:extLst>
              <p:ext uri="{D42A27DB-BD31-4B8C-83A1-F6EECF244321}">
                <p14:modId xmlns:p14="http://schemas.microsoft.com/office/powerpoint/2010/main" xmlns="" val="3261611646"/>
              </p:ext>
            </p:extLst>
          </p:nvPr>
        </p:nvGraphicFramePr>
        <p:xfrm>
          <a:off x="838200" y="4260379"/>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aphicFrame>
        <p:nvGraphicFramePr>
          <p:cNvPr id="38" name="Content Placeholder 4"/>
          <p:cNvGraphicFramePr>
            <a:graphicFrameLocks/>
          </p:cNvGraphicFramePr>
          <p:nvPr>
            <p:extLst>
              <p:ext uri="{D42A27DB-BD31-4B8C-83A1-F6EECF244321}">
                <p14:modId xmlns:p14="http://schemas.microsoft.com/office/powerpoint/2010/main" xmlns="" val="2553538594"/>
              </p:ext>
            </p:extLst>
          </p:nvPr>
        </p:nvGraphicFramePr>
        <p:xfrm>
          <a:off x="838200" y="4641379"/>
          <a:ext cx="5257801" cy="376391"/>
        </p:xfrm>
        <a:graphic>
          <a:graphicData uri="http://schemas.openxmlformats.org/drawingml/2006/table">
            <a:tbl>
              <a:tblPr firstRow="1" bandRow="1">
                <a:effectLst/>
                <a:tableStyleId>{5940675A-B579-460E-94D1-54222C63F5DA}</a:tableStyleId>
              </a:tblPr>
              <a:tblGrid>
                <a:gridCol w="1440524"/>
                <a:gridCol w="1042327"/>
                <a:gridCol w="1422944"/>
                <a:gridCol w="1352006"/>
              </a:tblGrid>
              <a:tr h="376391">
                <a:tc>
                  <a:txBody>
                    <a:bodyPr/>
                    <a:lstStyle/>
                    <a:p>
                      <a:pPr algn="ctr"/>
                      <a:r>
                        <a:rPr lang="en-US" sz="2400" dirty="0" smtClean="0"/>
                        <a:t>5</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algn="ctr"/>
                      <a:r>
                        <a:rPr lang="en-US" sz="2400" dirty="0" smtClean="0"/>
                        <a:t>3</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1</a:t>
                      </a:r>
                      <a:endParaRPr lang="en-US" sz="2400" dirty="0"/>
                    </a:p>
                  </a:txBody>
                  <a:tcPr marL="0" marR="0" marT="0" marB="0">
                    <a:lnL w="381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en-US" sz="2400" dirty="0" smtClean="0"/>
                        <a:t>2</a:t>
                      </a:r>
                      <a:endParaRPr lang="en-US" sz="2400" dirty="0"/>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pSp>
        <p:nvGrpSpPr>
          <p:cNvPr id="13" name="Group 12"/>
          <p:cNvGrpSpPr/>
          <p:nvPr/>
        </p:nvGrpSpPr>
        <p:grpSpPr>
          <a:xfrm>
            <a:off x="838200" y="1600200"/>
            <a:ext cx="5257800" cy="3429000"/>
            <a:chOff x="918866" y="1828800"/>
            <a:chExt cx="5257800" cy="3429000"/>
          </a:xfrm>
        </p:grpSpPr>
        <p:sp>
          <p:nvSpPr>
            <p:cNvPr id="14" name="Rectangle 13"/>
            <p:cNvSpPr/>
            <p:nvPr/>
          </p:nvSpPr>
          <p:spPr>
            <a:xfrm>
              <a:off x="918866" y="1828800"/>
              <a:ext cx="5257800" cy="3429000"/>
            </a:xfrm>
            <a:prstGeom prst="rect">
              <a:avLst/>
            </a:prstGeom>
            <a:noFill/>
            <a:ln w="381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H="1">
              <a:off x="918866" y="3733800"/>
              <a:ext cx="5257800" cy="0"/>
            </a:xfrm>
            <a:prstGeom prst="line">
              <a:avLst/>
            </a:prstGeom>
            <a:ln w="38100">
              <a:solidFill>
                <a:schemeClr val="tx1"/>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32736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7.40741E-7 L 3.33333E-6 0.43935 " pathEditMode="relative" rAng="0" ptsTypes="AA">
                                      <p:cBhvr>
                                        <p:cTn id="6" dur="1000" fill="hold"/>
                                        <p:tgtEl>
                                          <p:spTgt spid="6"/>
                                        </p:tgtEl>
                                        <p:attrNameLst>
                                          <p:attrName>ppt_x</p:attrName>
                                          <p:attrName>ppt_y</p:attrName>
                                        </p:attrNameLst>
                                      </p:cBhvr>
                                      <p:rCtr x="0" y="21968"/>
                                    </p:animMotion>
                                  </p:childTnLst>
                                </p:cTn>
                              </p:par>
                              <p:par>
                                <p:cTn id="7" presetID="42" presetClass="path" presetSubtype="0" accel="50000" decel="50000" fill="hold" nodeType="withEffect">
                                  <p:stCondLst>
                                    <p:cond delay="0"/>
                                  </p:stCondLst>
                                  <p:childTnLst>
                                    <p:animMotion origin="layout" path="M -4.44444E-6 -2.27851E-6 L -4.44444E-6 0.2725 " pathEditMode="relative" rAng="0" ptsTypes="AA">
                                      <p:cBhvr>
                                        <p:cTn id="8" dur="1000" fill="hold"/>
                                        <p:tgtEl>
                                          <p:spTgt spid="10"/>
                                        </p:tgtEl>
                                        <p:attrNameLst>
                                          <p:attrName>ppt_x</p:attrName>
                                          <p:attrName>ppt_y</p:attrName>
                                        </p:attrNameLst>
                                      </p:cBhvr>
                                      <p:rCtr x="0" y="13625"/>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par>
                          <p:cTn id="19" fill="hold">
                            <p:stCondLst>
                              <p:cond delay="0"/>
                            </p:stCondLst>
                            <p:childTnLst>
                              <p:par>
                                <p:cTn id="20" presetID="22" presetClass="entr" presetSubtype="4"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3.33333E-6 -4.81481E-6 L 3.33333E-6 0.3838 " pathEditMode="relative" rAng="0" ptsTypes="AA">
                                      <p:cBhvr>
                                        <p:cTn id="26" dur="1000" fill="hold"/>
                                        <p:tgtEl>
                                          <p:spTgt spid="7"/>
                                        </p:tgtEl>
                                        <p:attrNameLst>
                                          <p:attrName>ppt_x</p:attrName>
                                          <p:attrName>ppt_y</p:attrName>
                                        </p:attrNameLst>
                                      </p:cBhvr>
                                      <p:rCtr x="0" y="19190"/>
                                    </p:animMotion>
                                  </p:childTnLst>
                                </p:cTn>
                              </p:par>
                              <p:par>
                                <p:cTn id="27" presetID="42" presetClass="path" presetSubtype="0" accel="50000" decel="50000" fill="hold" nodeType="withEffect">
                                  <p:stCondLst>
                                    <p:cond delay="0"/>
                                  </p:stCondLst>
                                  <p:childTnLst>
                                    <p:animMotion origin="layout" path="M -4.44444E-6 4.72357E-6 L -4.44444E-6 0.32801 " pathEditMode="relative" rAng="0" ptsTypes="AA">
                                      <p:cBhvr>
                                        <p:cTn id="28" dur="1000" fill="hold"/>
                                        <p:tgtEl>
                                          <p:spTgt spid="9"/>
                                        </p:tgtEl>
                                        <p:attrNameLst>
                                          <p:attrName>ppt_x</p:attrName>
                                          <p:attrName>ppt_y</p:attrName>
                                        </p:attrNameLst>
                                      </p:cBhvr>
                                      <p:rCtr x="0" y="16401"/>
                                    </p:animMotion>
                                  </p:childTnLst>
                                </p:cTn>
                              </p:par>
                            </p:childTnLst>
                          </p:cTn>
                        </p:par>
                        <p:par>
                          <p:cTn id="29" fill="hold">
                            <p:stCondLst>
                              <p:cond delay="1000"/>
                            </p:stCondLst>
                            <p:childTnLst>
                              <p:par>
                                <p:cTn id="30" presetID="22" presetClass="entr" presetSubtype="4"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down)">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5.55112E-17 7.84178E-7 L 5.55112E-17 0.32824 " pathEditMode="relative" rAng="0" ptsTypes="AA">
                                      <p:cBhvr>
                                        <p:cTn id="36" dur="1000" fill="hold"/>
                                        <p:tgtEl>
                                          <p:spTgt spid="34"/>
                                        </p:tgtEl>
                                        <p:attrNameLst>
                                          <p:attrName>ppt_x</p:attrName>
                                          <p:attrName>ppt_y</p:attrName>
                                        </p:attrNameLst>
                                      </p:cBhvr>
                                      <p:rCtr x="0" y="16401"/>
                                    </p:animMotion>
                                  </p:childTnLst>
                                </p:cTn>
                              </p:par>
                              <p:par>
                                <p:cTn id="37" presetID="42" presetClass="path" presetSubtype="0" accel="50000" decel="50000" fill="hold" nodeType="withEffect">
                                  <p:stCondLst>
                                    <p:cond delay="0"/>
                                  </p:stCondLst>
                                  <p:childTnLst>
                                    <p:animMotion origin="layout" path="M 3.33333E-6 -1.11111E-6 L 3.33333E-6 0.21806 " pathEditMode="relative" rAng="0" ptsTypes="AA">
                                      <p:cBhvr>
                                        <p:cTn id="38" dur="1000" fill="hold"/>
                                        <p:tgtEl>
                                          <p:spTgt spid="40"/>
                                        </p:tgtEl>
                                        <p:attrNameLst>
                                          <p:attrName>ppt_x</p:attrName>
                                          <p:attrName>ppt_y</p:attrName>
                                        </p:attrNameLst>
                                      </p:cBhvr>
                                      <p:rCtr x="0" y="10903"/>
                                    </p:animMotion>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childTnLst>
                                </p:cTn>
                              </p:par>
                              <p:par>
                                <p:cTn id="42" presetID="1" presetClass="exit"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hidden"/>
                                      </p:to>
                                    </p:set>
                                  </p:childTnLst>
                                </p:cTn>
                              </p:par>
                            </p:childTnLst>
                          </p:cTn>
                        </p:par>
                        <p:par>
                          <p:cTn id="44" fill="hold">
                            <p:stCondLst>
                              <p:cond delay="1000"/>
                            </p:stCondLst>
                            <p:childTnLst>
                              <p:par>
                                <p:cTn id="45" presetID="22" presetClass="entr" presetSubtype="4"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down)">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7" grpId="0"/>
      <p:bldP spid="27" grpId="1"/>
      <p:bldP spid="28" grpId="0" animBg="1"/>
      <p:bldP spid="32" grpId="0" animBg="1"/>
      <p:bldP spid="33" grpId="0" animBg="1"/>
      <p:bldP spid="49" grpId="0"/>
      <p:bldP spid="54"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6324600" y="5181600"/>
            <a:ext cx="885179" cy="461665"/>
          </a:xfrm>
          <a:prstGeom prst="rect">
            <a:avLst/>
          </a:prstGeom>
          <a:noFill/>
        </p:spPr>
        <p:txBody>
          <a:bodyPr wrap="none" rtlCol="0">
            <a:spAutoFit/>
          </a:bodyPr>
          <a:lstStyle/>
          <a:p>
            <a:r>
              <a:rPr lang="en-US" sz="2400" b="1" dirty="0" smtClean="0"/>
              <a:t>&lt; 10</a:t>
            </a:r>
            <a:r>
              <a:rPr lang="en-US" sz="2400" b="1" baseline="30000" dirty="0" smtClean="0"/>
              <a:t>-3</a:t>
            </a:r>
            <a:endParaRPr lang="en-US" sz="2400" b="1" baseline="30000" dirty="0"/>
          </a:p>
        </p:txBody>
      </p:sp>
      <p:sp>
        <p:nvSpPr>
          <p:cNvPr id="2" name="Title 1"/>
          <p:cNvSpPr>
            <a:spLocks noGrp="1"/>
          </p:cNvSpPr>
          <p:nvPr>
            <p:ph type="title"/>
          </p:nvPr>
        </p:nvSpPr>
        <p:spPr/>
        <p:txBody>
          <a:bodyPr/>
          <a:lstStyle/>
          <a:p>
            <a:r>
              <a:rPr lang="en-US" dirty="0" smtClean="0"/>
              <a:t>Causal relationships</a:t>
            </a:r>
            <a:endParaRPr lang="en-US" dirty="0"/>
          </a:p>
        </p:txBody>
      </p:sp>
      <p:graphicFrame>
        <p:nvGraphicFramePr>
          <p:cNvPr id="5" name="Content Placeholder 4"/>
          <p:cNvGraphicFramePr>
            <a:graphicFrameLocks noGrp="1"/>
          </p:cNvGraphicFramePr>
          <p:nvPr>
            <p:ph idx="1"/>
          </p:nvPr>
        </p:nvGraphicFramePr>
        <p:xfrm>
          <a:off x="457200" y="1295400"/>
          <a:ext cx="5791200" cy="5029200"/>
        </p:xfrm>
        <a:graphic>
          <a:graphicData uri="http://schemas.openxmlformats.org/drawingml/2006/table">
            <a:tbl>
              <a:tblPr firstRow="1" bandRow="1">
                <a:tableStyleId>{8EC20E35-A176-4012-BC5E-935CFFF8708E}</a:tableStyleId>
              </a:tblPr>
              <a:tblGrid>
                <a:gridCol w="4114800"/>
                <a:gridCol w="1676400"/>
              </a:tblGrid>
              <a:tr h="370840">
                <a:tc>
                  <a:txBody>
                    <a:bodyPr/>
                    <a:lstStyle/>
                    <a:p>
                      <a:r>
                        <a:rPr lang="en-US" sz="2400" dirty="0" smtClean="0">
                          <a:solidFill>
                            <a:schemeClr val="tx1"/>
                          </a:solidFill>
                        </a:rPr>
                        <a:t>Practice</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smtClean="0">
                          <a:solidFill>
                            <a:schemeClr val="tx1"/>
                          </a:solidFill>
                        </a:rPr>
                        <a:t>p-value</a:t>
                      </a:r>
                      <a:endParaRPr lang="en-US" sz="2400" dirty="0">
                        <a:solidFill>
                          <a:schemeClr val="tx1"/>
                        </a:solidFill>
                      </a:endParaRPr>
                    </a:p>
                  </a:txBody>
                  <a:tcPr marL="45720" marR="4572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400" dirty="0" smtClean="0">
                          <a:solidFill>
                            <a:schemeClr val="tx1"/>
                          </a:solidFill>
                        </a:rPr>
                        <a:t>No. of change events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1.05 x 10</a:t>
                      </a:r>
                      <a:r>
                        <a:rPr lang="en-US" sz="2400" baseline="30000" dirty="0" smtClean="0">
                          <a:solidFill>
                            <a:schemeClr val="tx1"/>
                          </a:solidFill>
                        </a:rPr>
                        <a:t>-12</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No. of change types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5.75</a:t>
                      </a:r>
                      <a:r>
                        <a:rPr lang="en-US" sz="2400" baseline="0" dirty="0" smtClean="0">
                          <a:solidFill>
                            <a:schemeClr val="tx1"/>
                          </a:solidFill>
                        </a:rPr>
                        <a:t> x 10</a:t>
                      </a:r>
                      <a:r>
                        <a:rPr lang="en-US" sz="2400" baseline="30000" dirty="0" smtClean="0">
                          <a:solidFill>
                            <a:schemeClr val="tx1"/>
                          </a:solidFill>
                        </a:rPr>
                        <a:t>-12</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No. of roles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2.99 x 10</a:t>
                      </a:r>
                      <a:r>
                        <a:rPr lang="en-US" sz="2400" baseline="30000" dirty="0" smtClean="0">
                          <a:solidFill>
                            <a:schemeClr val="tx1"/>
                          </a:solidFill>
                        </a:rPr>
                        <a:t>-10</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err="1" smtClean="0">
                          <a:solidFill>
                            <a:schemeClr val="tx1"/>
                          </a:solidFill>
                        </a:rPr>
                        <a:t>Frac</a:t>
                      </a:r>
                      <a:r>
                        <a:rPr lang="en-US" sz="2400" dirty="0" smtClean="0">
                          <a:solidFill>
                            <a:schemeClr val="tx1"/>
                          </a:solidFill>
                        </a:rPr>
                        <a:t>. events</a:t>
                      </a:r>
                      <a:r>
                        <a:rPr lang="en-US" sz="2400" baseline="0" dirty="0" smtClean="0">
                          <a:solidFill>
                            <a:schemeClr val="tx1"/>
                          </a:solidFill>
                        </a:rPr>
                        <a:t> w/ ACL change</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9.10 x 10</a:t>
                      </a:r>
                      <a:r>
                        <a:rPr lang="en-US" sz="2400" baseline="30000" dirty="0" smtClean="0">
                          <a:solidFill>
                            <a:schemeClr val="tx1"/>
                          </a:solidFill>
                        </a:rPr>
                        <a:t>-9</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No. of devices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1.92 x 10</a:t>
                      </a:r>
                      <a:r>
                        <a:rPr lang="en-US" sz="2400" baseline="30000" dirty="0" smtClean="0">
                          <a:solidFill>
                            <a:schemeClr val="tx1"/>
                          </a:solidFill>
                        </a:rPr>
                        <a:t>-8</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Avg.</a:t>
                      </a:r>
                      <a:r>
                        <a:rPr lang="en-US" sz="2400" baseline="0" dirty="0" smtClean="0">
                          <a:solidFill>
                            <a:schemeClr val="tx1"/>
                          </a:solidFill>
                        </a:rPr>
                        <a:t> devices changed per event</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3.56 x 10</a:t>
                      </a:r>
                      <a:r>
                        <a:rPr lang="en-US" sz="2400" baseline="30000" dirty="0" smtClean="0">
                          <a:solidFill>
                            <a:schemeClr val="tx1"/>
                          </a:solidFill>
                        </a:rPr>
                        <a:t>-8</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No. of models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1.31 x 10</a:t>
                      </a:r>
                      <a:r>
                        <a:rPr lang="en-US" sz="2400" baseline="30000" dirty="0" smtClean="0">
                          <a:solidFill>
                            <a:schemeClr val="tx1"/>
                          </a:solidFill>
                        </a:rPr>
                        <a:t>-7</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smtClean="0">
                          <a:solidFill>
                            <a:schemeClr val="tx1"/>
                          </a:solidFill>
                        </a:rPr>
                        <a:t>No.</a:t>
                      </a:r>
                      <a:r>
                        <a:rPr lang="en-US" sz="2400" baseline="0" dirty="0" smtClean="0">
                          <a:solidFill>
                            <a:schemeClr val="tx1"/>
                          </a:solidFill>
                        </a:rPr>
                        <a:t> of VLANs</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dirty="0" smtClean="0">
                          <a:solidFill>
                            <a:schemeClr val="tx1"/>
                          </a:solidFill>
                        </a:rPr>
                        <a:t>6.46 x 10</a:t>
                      </a:r>
                      <a:r>
                        <a:rPr lang="en-US" sz="2400" baseline="30000" dirty="0" smtClean="0">
                          <a:solidFill>
                            <a:schemeClr val="tx1"/>
                          </a:solidFill>
                        </a:rPr>
                        <a:t>-6</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0840">
                <a:tc>
                  <a:txBody>
                    <a:bodyPr/>
                    <a:lstStyle/>
                    <a:p>
                      <a:r>
                        <a:rPr lang="en-US" sz="2400" dirty="0" err="1" smtClean="0">
                          <a:solidFill>
                            <a:schemeClr val="tx1"/>
                          </a:solidFill>
                        </a:rPr>
                        <a:t>Frac</a:t>
                      </a:r>
                      <a:r>
                        <a:rPr lang="en-US" sz="2400" dirty="0" smtClean="0">
                          <a:solidFill>
                            <a:schemeClr val="tx1"/>
                          </a:solidFill>
                        </a:rPr>
                        <a:t>. events w/ interface change</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r>
                        <a:rPr lang="en-US" sz="2400" dirty="0" smtClean="0">
                          <a:solidFill>
                            <a:schemeClr val="tx1"/>
                          </a:solidFill>
                        </a:rPr>
                        <a:t>5.27</a:t>
                      </a:r>
                      <a:r>
                        <a:rPr lang="en-US" sz="2400" baseline="0" dirty="0" smtClean="0">
                          <a:solidFill>
                            <a:schemeClr val="tx1"/>
                          </a:solidFill>
                        </a:rPr>
                        <a:t> x 10</a:t>
                      </a:r>
                      <a:r>
                        <a:rPr lang="en-US" sz="2400" baseline="30000" dirty="0" smtClean="0">
                          <a:solidFill>
                            <a:schemeClr val="tx1"/>
                          </a:solidFill>
                        </a:rPr>
                        <a:t>-3</a:t>
                      </a:r>
                      <a:endParaRPr lang="en-US" sz="2400" baseline="30000" dirty="0">
                        <a:solidFill>
                          <a:schemeClr val="tx1"/>
                        </a:solidFill>
                      </a:endParaRPr>
                    </a:p>
                  </a:txBody>
                  <a:tcPr marL="45720" marR="45720">
                    <a:lnL>
                      <a:noFill/>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r>
              <a:tr h="370840">
                <a:tc>
                  <a:txBody>
                    <a:bodyPr/>
                    <a:lstStyle/>
                    <a:p>
                      <a:r>
                        <a:rPr lang="en-US" sz="2400" dirty="0" smtClean="0">
                          <a:solidFill>
                            <a:schemeClr val="tx1"/>
                          </a:solidFill>
                        </a:rPr>
                        <a:t>Intra-device complexity</a:t>
                      </a:r>
                      <a:endParaRPr lang="en-US" sz="2400" dirty="0">
                        <a:solidFill>
                          <a:schemeClr val="tx1"/>
                        </a:solidFill>
                      </a:endParaRPr>
                    </a:p>
                  </a:txBody>
                  <a:tcPr marL="45720" marR="4572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r>
                        <a:rPr lang="en-US" sz="2400" dirty="0" smtClean="0">
                          <a:solidFill>
                            <a:schemeClr val="tx1"/>
                          </a:solidFill>
                        </a:rPr>
                        <a:t>1.53 x 10</a:t>
                      </a:r>
                      <a:r>
                        <a:rPr lang="en-US" sz="2400" baseline="30000" dirty="0" smtClean="0">
                          <a:solidFill>
                            <a:schemeClr val="tx1"/>
                          </a:solidFill>
                        </a:rPr>
                        <a:t>-2</a:t>
                      </a:r>
                    </a:p>
                  </a:txBody>
                  <a:tcPr marL="45720" marR="45720">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sp>
        <p:nvSpPr>
          <p:cNvPr id="4" name="Slide Number Placeholder 3"/>
          <p:cNvSpPr>
            <a:spLocks noGrp="1"/>
          </p:cNvSpPr>
          <p:nvPr>
            <p:ph type="sldNum" sz="quarter" idx="12"/>
          </p:nvPr>
        </p:nvSpPr>
        <p:spPr/>
        <p:txBody>
          <a:bodyPr/>
          <a:lstStyle/>
          <a:p>
            <a:fld id="{495541B1-8247-4FB6-A570-4B958C737D99}" type="slidenum">
              <a:rPr lang="en-US" smtClean="0"/>
              <a:pPr/>
              <a:t>14</a:t>
            </a:fld>
            <a:endParaRPr lang="en-US"/>
          </a:p>
        </p:txBody>
      </p:sp>
      <p:grpSp>
        <p:nvGrpSpPr>
          <p:cNvPr id="3" name="Group 31"/>
          <p:cNvGrpSpPr/>
          <p:nvPr/>
        </p:nvGrpSpPr>
        <p:grpSpPr>
          <a:xfrm>
            <a:off x="6019800" y="3733800"/>
            <a:ext cx="2819400" cy="1066800"/>
            <a:chOff x="6019800" y="3657600"/>
            <a:chExt cx="2819400" cy="1066800"/>
          </a:xfrm>
        </p:grpSpPr>
        <p:cxnSp>
          <p:nvCxnSpPr>
            <p:cNvPr id="8" name="Straight Arrow Connector 7"/>
            <p:cNvCxnSpPr/>
            <p:nvPr/>
          </p:nvCxnSpPr>
          <p:spPr>
            <a:xfrm flipH="1" flipV="1">
              <a:off x="6019800" y="3733800"/>
              <a:ext cx="5334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a:stCxn id="6" idx="1"/>
            </p:cNvCxnSpPr>
            <p:nvPr/>
          </p:nvCxnSpPr>
          <p:spPr>
            <a:xfrm flipH="1">
              <a:off x="6019800" y="4191000"/>
              <a:ext cx="5334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6" name="Rounded Rectangle 5"/>
            <p:cNvSpPr/>
            <p:nvPr/>
          </p:nvSpPr>
          <p:spPr>
            <a:xfrm>
              <a:off x="6553200" y="3657600"/>
              <a:ext cx="2286000" cy="10668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Operators had mixed beliefs</a:t>
              </a:r>
              <a:endParaRPr lang="en-US" sz="2800" b="1" dirty="0"/>
            </a:p>
          </p:txBody>
        </p:sp>
      </p:grpSp>
      <p:grpSp>
        <p:nvGrpSpPr>
          <p:cNvPr id="7" name="Group 30"/>
          <p:cNvGrpSpPr/>
          <p:nvPr/>
        </p:nvGrpSpPr>
        <p:grpSpPr>
          <a:xfrm>
            <a:off x="6019800" y="2133600"/>
            <a:ext cx="2819400" cy="1447800"/>
            <a:chOff x="6019800" y="4800600"/>
            <a:chExt cx="2819400" cy="1447800"/>
          </a:xfrm>
        </p:grpSpPr>
        <p:cxnSp>
          <p:nvCxnSpPr>
            <p:cNvPr id="16" name="Straight Arrow Connector 15"/>
            <p:cNvCxnSpPr/>
            <p:nvPr/>
          </p:nvCxnSpPr>
          <p:spPr>
            <a:xfrm flipH="1">
              <a:off x="6019800" y="6019800"/>
              <a:ext cx="6096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 name="Rounded Rectangle 14"/>
            <p:cNvSpPr/>
            <p:nvPr/>
          </p:nvSpPr>
          <p:spPr>
            <a:xfrm>
              <a:off x="6553200" y="4800600"/>
              <a:ext cx="2286000" cy="14478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Discredits belief that impact is low </a:t>
              </a:r>
              <a:endParaRPr lang="en-US" sz="2800" b="1" dirty="0"/>
            </a:p>
          </p:txBody>
        </p:sp>
      </p:grpSp>
      <p:grpSp>
        <p:nvGrpSpPr>
          <p:cNvPr id="10" name="Group 29"/>
          <p:cNvGrpSpPr/>
          <p:nvPr/>
        </p:nvGrpSpPr>
        <p:grpSpPr>
          <a:xfrm>
            <a:off x="6096000" y="914400"/>
            <a:ext cx="2667000" cy="1066800"/>
            <a:chOff x="6172200" y="3505200"/>
            <a:chExt cx="2667000" cy="1066800"/>
          </a:xfrm>
        </p:grpSpPr>
        <p:sp>
          <p:nvSpPr>
            <p:cNvPr id="22" name="Rounded Rectangle 21"/>
            <p:cNvSpPr/>
            <p:nvPr/>
          </p:nvSpPr>
          <p:spPr>
            <a:xfrm>
              <a:off x="6858000" y="3505200"/>
              <a:ext cx="1981200" cy="10668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Agrees with operators</a:t>
              </a:r>
              <a:endParaRPr lang="en-US" sz="2800" b="1" dirty="0"/>
            </a:p>
          </p:txBody>
        </p:sp>
        <p:cxnSp>
          <p:nvCxnSpPr>
            <p:cNvPr id="25" name="Straight Arrow Connector 24"/>
            <p:cNvCxnSpPr/>
            <p:nvPr/>
          </p:nvCxnSpPr>
          <p:spPr>
            <a:xfrm flipH="1">
              <a:off x="6172200" y="4343400"/>
              <a:ext cx="6858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276600"/>
            <a:ext cx="7848600" cy="533400"/>
          </a:xfrm>
          <a:prstGeom prst="rect">
            <a:avLst/>
          </a:prstGeom>
          <a:solidFill>
            <a:srgbClr val="FFFF00">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15</a:t>
            </a:fld>
            <a:endParaRPr lang="en-US"/>
          </a:p>
        </p:txBody>
      </p:sp>
      <p:sp>
        <p:nvSpPr>
          <p:cNvPr id="3" name="Content Placeholder 2"/>
          <p:cNvSpPr>
            <a:spLocks noGrp="1"/>
          </p:cNvSpPr>
          <p:nvPr>
            <p:ph idx="1"/>
          </p:nvPr>
        </p:nvSpPr>
        <p:spPr/>
        <p:txBody>
          <a:bodyPr/>
          <a:lstStyle/>
          <a:p>
            <a:pPr marL="514350" indent="-514350"/>
            <a:r>
              <a:rPr lang="en-US" dirty="0" smtClean="0">
                <a:solidFill>
                  <a:schemeClr val="bg1">
                    <a:lumMod val="75000"/>
                  </a:schemeClr>
                </a:solidFill>
              </a:rPr>
              <a:t>Motivation</a:t>
            </a:r>
          </a:p>
          <a:p>
            <a:pPr marL="514350" indent="-514350"/>
            <a:r>
              <a:rPr lang="en-US" dirty="0" smtClean="0"/>
              <a:t>How do we…</a:t>
            </a:r>
          </a:p>
          <a:p>
            <a:pPr marL="914400" lvl="1" indent="-514350">
              <a:buFont typeface="+mj-lt"/>
              <a:buAutoNum type="arabicPeriod"/>
            </a:pPr>
            <a:r>
              <a:rPr lang="en-US" dirty="0" smtClean="0"/>
              <a:t> </a:t>
            </a:r>
            <a:r>
              <a:rPr lang="en-US" b="1" dirty="0" smtClean="0"/>
              <a:t>Quantify </a:t>
            </a:r>
            <a:r>
              <a:rPr lang="en-US" dirty="0" smtClean="0"/>
              <a:t>an organization’s practices?</a:t>
            </a:r>
          </a:p>
          <a:p>
            <a:pPr marL="914400" lvl="1" indent="-514350">
              <a:buFont typeface="+mj-lt"/>
              <a:buAutoNum type="arabicPeriod"/>
            </a:pPr>
            <a:r>
              <a:rPr lang="en-US" dirty="0" smtClean="0"/>
              <a:t> Identify which practices </a:t>
            </a:r>
            <a:r>
              <a:rPr lang="en-US" b="1" dirty="0" smtClean="0"/>
              <a:t>impact</a:t>
            </a:r>
            <a:r>
              <a:rPr lang="en-US" dirty="0" smtClean="0"/>
              <a:t> network health?</a:t>
            </a:r>
          </a:p>
          <a:p>
            <a:pPr marL="914400" lvl="1" indent="-514350">
              <a:buFont typeface="+mj-lt"/>
              <a:buAutoNum type="arabicPeriod"/>
            </a:pPr>
            <a:r>
              <a:rPr lang="en-US" dirty="0" smtClean="0"/>
              <a:t> </a:t>
            </a:r>
            <a:r>
              <a:rPr lang="en-US" b="1" dirty="0" smtClean="0"/>
              <a:t>Predict </a:t>
            </a:r>
            <a:r>
              <a:rPr lang="en-US" dirty="0" smtClean="0"/>
              <a:t>network health given a set of practices?</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1.11111E-6 L 3.33333E-6 0.07222 " pathEditMode="relative" rAng="0" ptsTypes="AA">
                                      <p:cBhvr>
                                        <p:cTn id="6" dur="500" fill="hold"/>
                                        <p:tgtEl>
                                          <p:spTgt spid="5"/>
                                        </p:tgtEl>
                                        <p:attrNameLst>
                                          <p:attrName>ppt_x</p:attrName>
                                          <p:attrName>ppt_y</p:attrName>
                                        </p:attrNameLst>
                                      </p:cBhvr>
                                      <p:rCtr x="0" y="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4888396" y="3657600"/>
            <a:ext cx="3036404" cy="2971800"/>
            <a:chOff x="4004779" y="3276600"/>
            <a:chExt cx="3234221" cy="3165408"/>
          </a:xfrm>
        </p:grpSpPr>
        <p:pic>
          <p:nvPicPr>
            <p:cNvPr id="16" name="Picture 15" descr="class_distribution.png"/>
            <p:cNvPicPr>
              <a:picLocks noChangeAspect="1"/>
            </p:cNvPicPr>
            <p:nvPr/>
          </p:nvPicPr>
          <p:blipFill>
            <a:blip r:embed="rId3" cstate="print"/>
            <a:stretch>
              <a:fillRect/>
            </a:stretch>
          </p:blipFill>
          <p:spPr>
            <a:xfrm>
              <a:off x="4004779" y="3276600"/>
              <a:ext cx="3234221" cy="3165408"/>
            </a:xfrm>
            <a:prstGeom prst="rect">
              <a:avLst/>
            </a:prstGeom>
          </p:spPr>
        </p:pic>
        <p:sp>
          <p:nvSpPr>
            <p:cNvPr id="17" name="TextBox 16"/>
            <p:cNvSpPr txBox="1"/>
            <p:nvPr/>
          </p:nvSpPr>
          <p:spPr>
            <a:xfrm>
              <a:off x="4690319" y="3321530"/>
              <a:ext cx="811441" cy="523220"/>
            </a:xfrm>
            <a:prstGeom prst="rect">
              <a:avLst/>
            </a:prstGeom>
            <a:noFill/>
          </p:spPr>
          <p:txBody>
            <a:bodyPr wrap="none" rtlCol="0">
              <a:spAutoFit/>
            </a:bodyPr>
            <a:lstStyle/>
            <a:p>
              <a:r>
                <a:rPr lang="en-US" sz="2800" b="1" dirty="0" smtClean="0">
                  <a:solidFill>
                    <a:srgbClr val="0081BD"/>
                  </a:solidFill>
                </a:rPr>
                <a:t>73%</a:t>
              </a:r>
              <a:endParaRPr lang="en-US" sz="2800" b="1" dirty="0">
                <a:solidFill>
                  <a:srgbClr val="0081BD"/>
                </a:solidFill>
              </a:endParaRPr>
            </a:p>
          </p:txBody>
        </p:sp>
      </p:grpSp>
      <p:sp>
        <p:nvSpPr>
          <p:cNvPr id="3" name="Content Placeholder 2"/>
          <p:cNvSpPr>
            <a:spLocks noGrp="1"/>
          </p:cNvSpPr>
          <p:nvPr>
            <p:ph idx="1"/>
          </p:nvPr>
        </p:nvSpPr>
        <p:spPr>
          <a:xfrm>
            <a:off x="457200" y="1371600"/>
            <a:ext cx="8229600" cy="4754563"/>
          </a:xfrm>
        </p:spPr>
        <p:txBody>
          <a:bodyPr/>
          <a:lstStyle/>
          <a:p>
            <a:r>
              <a:rPr lang="en-US" dirty="0" smtClean="0"/>
              <a:t>Build decision trees using machine learning</a:t>
            </a:r>
          </a:p>
          <a:p>
            <a:pPr marL="1714500">
              <a:spcBef>
                <a:spcPts val="600"/>
              </a:spcBef>
              <a:buFont typeface="Calibri" pitchFamily="34" charset="0"/>
              <a:buChar char="+"/>
            </a:pPr>
            <a:r>
              <a:rPr lang="en-US" sz="2800" dirty="0" smtClean="0"/>
              <a:t>Model arbitrary boundaries</a:t>
            </a:r>
          </a:p>
          <a:p>
            <a:pPr marL="1714500">
              <a:spcBef>
                <a:spcPts val="300"/>
              </a:spcBef>
              <a:buFont typeface="Calibri" pitchFamily="34" charset="0"/>
              <a:buChar char="+"/>
            </a:pPr>
            <a:r>
              <a:rPr lang="en-US" sz="2800" dirty="0" smtClean="0"/>
              <a:t>Easy to understand</a:t>
            </a:r>
          </a:p>
          <a:p>
            <a:pPr>
              <a:buNone/>
            </a:pPr>
            <a:endParaRPr lang="en-US" dirty="0" smtClean="0"/>
          </a:p>
        </p:txBody>
      </p:sp>
      <p:pic>
        <p:nvPicPr>
          <p:cNvPr id="11" name="Picture 10" descr="org_chart.png"/>
          <p:cNvPicPr>
            <a:picLocks noChangeAspect="1"/>
          </p:cNvPicPr>
          <p:nvPr/>
        </p:nvPicPr>
        <p:blipFill>
          <a:blip r:embed="rId4" cstate="print"/>
          <a:stretch>
            <a:fillRect/>
          </a:stretch>
        </p:blipFill>
        <p:spPr>
          <a:xfrm>
            <a:off x="930430" y="1981200"/>
            <a:ext cx="898370" cy="898370"/>
          </a:xfrm>
          <a:prstGeom prst="rect">
            <a:avLst/>
          </a:prstGeom>
        </p:spPr>
      </p:pic>
      <p:sp>
        <p:nvSpPr>
          <p:cNvPr id="2" name="Title 1"/>
          <p:cNvSpPr>
            <a:spLocks noGrp="1"/>
          </p:cNvSpPr>
          <p:nvPr>
            <p:ph type="title"/>
          </p:nvPr>
        </p:nvSpPr>
        <p:spPr/>
        <p:txBody>
          <a:bodyPr/>
          <a:lstStyle/>
          <a:p>
            <a:r>
              <a:rPr lang="en-US" dirty="0" smtClean="0"/>
              <a:t>Predicting network health</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16</a:t>
            </a:fld>
            <a:endParaRPr lang="en-US"/>
          </a:p>
        </p:txBody>
      </p:sp>
      <p:sp>
        <p:nvSpPr>
          <p:cNvPr id="13" name="Rounded Rectangle 12"/>
          <p:cNvSpPr/>
          <p:nvPr/>
        </p:nvSpPr>
        <p:spPr>
          <a:xfrm>
            <a:off x="990600" y="2971800"/>
            <a:ext cx="70485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i="1" dirty="0" smtClean="0"/>
              <a:t>Challenge</a:t>
            </a:r>
            <a:r>
              <a:rPr lang="en-US" sz="2800" dirty="0" smtClean="0"/>
              <a:t>: heavy skew in practices and health</a:t>
            </a:r>
            <a:endParaRPr lang="en-US" sz="2800" dirty="0"/>
          </a:p>
        </p:txBody>
      </p:sp>
      <p:pic>
        <p:nvPicPr>
          <p:cNvPr id="14" name="Picture 13" descr="changes_cdf.png"/>
          <p:cNvPicPr>
            <a:picLocks noChangeAspect="1"/>
          </p:cNvPicPr>
          <p:nvPr/>
        </p:nvPicPr>
        <p:blipFill>
          <a:blip r:embed="rId5" cstate="print"/>
          <a:stretch>
            <a:fillRect/>
          </a:stretch>
        </p:blipFill>
        <p:spPr>
          <a:xfrm>
            <a:off x="1143000" y="3698808"/>
            <a:ext cx="2918860" cy="2778192"/>
          </a:xfrm>
          <a:prstGeom prst="rect">
            <a:avLst/>
          </a:prstGeom>
        </p:spPr>
      </p:pic>
      <p:sp>
        <p:nvSpPr>
          <p:cNvPr id="18" name="Rectangle 17"/>
          <p:cNvSpPr/>
          <p:nvPr/>
        </p:nvSpPr>
        <p:spPr>
          <a:xfrm>
            <a:off x="2086447" y="3733800"/>
            <a:ext cx="1905000" cy="3048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684216" y="4114800"/>
            <a:ext cx="352098" cy="175260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skew</a:t>
            </a:r>
            <a:endParaRPr lang="en-US" dirty="0"/>
          </a:p>
        </p:txBody>
      </p:sp>
      <p:sp>
        <p:nvSpPr>
          <p:cNvPr id="3" name="Content Placeholder 2"/>
          <p:cNvSpPr>
            <a:spLocks noGrp="1"/>
          </p:cNvSpPr>
          <p:nvPr>
            <p:ph idx="1"/>
          </p:nvPr>
        </p:nvSpPr>
        <p:spPr/>
        <p:txBody>
          <a:bodyPr/>
          <a:lstStyle/>
          <a:p>
            <a:pPr>
              <a:spcAft>
                <a:spcPts val="2400"/>
              </a:spcAft>
            </a:pPr>
            <a:r>
              <a:rPr lang="en-US" dirty="0" smtClean="0"/>
              <a:t>Oversampling – repeat minority </a:t>
            </a:r>
            <a:br>
              <a:rPr lang="en-US" dirty="0" smtClean="0"/>
            </a:br>
            <a:r>
              <a:rPr lang="en-US" dirty="0" smtClean="0"/>
              <a:t>class examples during training</a:t>
            </a:r>
          </a:p>
          <a:p>
            <a:r>
              <a:rPr lang="en-US" dirty="0" smtClean="0"/>
              <a:t>Boosting – in each iteration, increase </a:t>
            </a:r>
            <a:br>
              <a:rPr lang="en-US" dirty="0" smtClean="0"/>
            </a:br>
            <a:r>
              <a:rPr lang="en-US" dirty="0" smtClean="0"/>
              <a:t>the weight of examples that were </a:t>
            </a:r>
            <a:br>
              <a:rPr lang="en-US" dirty="0" smtClean="0"/>
            </a:br>
            <a:r>
              <a:rPr lang="en-US" dirty="0" smtClean="0"/>
              <a:t>misclassified using the prior model</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17</a:t>
            </a:fld>
            <a:endParaRPr lang="en-US"/>
          </a:p>
        </p:txBody>
      </p:sp>
      <p:grpSp>
        <p:nvGrpSpPr>
          <p:cNvPr id="21" name="Group 20"/>
          <p:cNvGrpSpPr/>
          <p:nvPr/>
        </p:nvGrpSpPr>
        <p:grpSpPr>
          <a:xfrm>
            <a:off x="6324600" y="1752600"/>
            <a:ext cx="1447800" cy="838200"/>
            <a:chOff x="6248400" y="2667000"/>
            <a:chExt cx="1447800" cy="838200"/>
          </a:xfrm>
        </p:grpSpPr>
        <p:pic>
          <p:nvPicPr>
            <p:cNvPr id="6" name="Picture 5" descr="document-properties-3.png"/>
            <p:cNvPicPr>
              <a:picLocks noChangeAspect="1"/>
            </p:cNvPicPr>
            <p:nvPr/>
          </p:nvPicPr>
          <p:blipFill>
            <a:blip r:embed="rId3" cstate="print"/>
            <a:stretch>
              <a:fillRect/>
            </a:stretch>
          </p:blipFill>
          <p:spPr>
            <a:xfrm>
              <a:off x="6248400" y="2667000"/>
              <a:ext cx="838200" cy="838200"/>
            </a:xfrm>
            <a:prstGeom prst="rect">
              <a:avLst/>
            </a:prstGeom>
          </p:spPr>
        </p:pic>
        <p:sp>
          <p:nvSpPr>
            <p:cNvPr id="7" name="TextBox 6"/>
            <p:cNvSpPr txBox="1"/>
            <p:nvPr/>
          </p:nvSpPr>
          <p:spPr>
            <a:xfrm>
              <a:off x="6963307" y="2920425"/>
              <a:ext cx="732893" cy="584775"/>
            </a:xfrm>
            <a:prstGeom prst="rect">
              <a:avLst/>
            </a:prstGeom>
            <a:noFill/>
          </p:spPr>
          <p:txBody>
            <a:bodyPr wrap="none" rtlCol="0">
              <a:spAutoFit/>
            </a:bodyPr>
            <a:lstStyle/>
            <a:p>
              <a:r>
                <a:rPr lang="en-US" sz="3200" dirty="0" smtClean="0">
                  <a:solidFill>
                    <a:schemeClr val="accent1"/>
                  </a:solidFill>
                  <a:latin typeface="Arial Black" pitchFamily="34" charset="0"/>
                </a:rPr>
                <a:t>x2</a:t>
              </a:r>
              <a:endParaRPr lang="en-US" sz="3200" dirty="0">
                <a:solidFill>
                  <a:schemeClr val="accent1"/>
                </a:solidFill>
                <a:latin typeface="Arial Black" pitchFamily="34" charset="0"/>
              </a:endParaRPr>
            </a:p>
          </p:txBody>
        </p:sp>
      </p:grpSp>
      <p:grpSp>
        <p:nvGrpSpPr>
          <p:cNvPr id="18" name="Group 17"/>
          <p:cNvGrpSpPr/>
          <p:nvPr/>
        </p:nvGrpSpPr>
        <p:grpSpPr>
          <a:xfrm>
            <a:off x="7010400" y="3048000"/>
            <a:ext cx="1587500" cy="1524000"/>
            <a:chOff x="1295400" y="5029200"/>
            <a:chExt cx="1905000" cy="1828800"/>
          </a:xfrm>
        </p:grpSpPr>
        <p:pic>
          <p:nvPicPr>
            <p:cNvPr id="14" name="Picture 13" descr="scale.png"/>
            <p:cNvPicPr>
              <a:picLocks noChangeAspect="1"/>
            </p:cNvPicPr>
            <p:nvPr/>
          </p:nvPicPr>
          <p:blipFill>
            <a:blip r:embed="rId4" cstate="print"/>
            <a:stretch>
              <a:fillRect/>
            </a:stretch>
          </p:blipFill>
          <p:spPr>
            <a:xfrm>
              <a:off x="1295400" y="5029428"/>
              <a:ext cx="1828572" cy="1828572"/>
            </a:xfrm>
            <a:prstGeom prst="rect">
              <a:avLst/>
            </a:prstGeom>
          </p:spPr>
        </p:pic>
        <p:sp>
          <p:nvSpPr>
            <p:cNvPr id="15" name="Rectangle 14"/>
            <p:cNvSpPr/>
            <p:nvPr/>
          </p:nvSpPr>
          <p:spPr>
            <a:xfrm>
              <a:off x="1351722" y="5181600"/>
              <a:ext cx="6858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378766" y="5181600"/>
              <a:ext cx="6858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scale.png"/>
            <p:cNvPicPr>
              <a:picLocks noChangeAspect="1"/>
            </p:cNvPicPr>
            <p:nvPr/>
          </p:nvPicPr>
          <p:blipFill>
            <a:blip r:embed="rId4" cstate="print"/>
            <a:srcRect b="75009"/>
            <a:stretch>
              <a:fillRect/>
            </a:stretch>
          </p:blipFill>
          <p:spPr>
            <a:xfrm rot="900000">
              <a:off x="1371828" y="5029200"/>
              <a:ext cx="1828572" cy="456972"/>
            </a:xfrm>
            <a:prstGeom prst="rect">
              <a:avLst/>
            </a:prstGeom>
          </p:spPr>
        </p:pic>
        <p:pic>
          <p:nvPicPr>
            <p:cNvPr id="12" name="Picture 11" descr="scale.png"/>
            <p:cNvPicPr>
              <a:picLocks noChangeAspect="1"/>
            </p:cNvPicPr>
            <p:nvPr/>
          </p:nvPicPr>
          <p:blipFill>
            <a:blip r:embed="rId4" cstate="print"/>
            <a:srcRect l="62508" t="24991" r="-12" b="33337"/>
            <a:stretch>
              <a:fillRect/>
            </a:stretch>
          </p:blipFill>
          <p:spPr>
            <a:xfrm>
              <a:off x="2438400" y="5562600"/>
              <a:ext cx="685800" cy="762000"/>
            </a:xfrm>
            <a:prstGeom prst="rect">
              <a:avLst/>
            </a:prstGeom>
          </p:spPr>
        </p:pic>
        <p:pic>
          <p:nvPicPr>
            <p:cNvPr id="13" name="Picture 12" descr="scale.png"/>
            <p:cNvPicPr>
              <a:picLocks noChangeAspect="1"/>
            </p:cNvPicPr>
            <p:nvPr/>
          </p:nvPicPr>
          <p:blipFill>
            <a:blip r:embed="rId4" cstate="print"/>
            <a:srcRect l="62508" t="24991" r="-12" b="33337"/>
            <a:stretch>
              <a:fillRect/>
            </a:stretch>
          </p:blipFill>
          <p:spPr>
            <a:xfrm>
              <a:off x="1371600" y="5257800"/>
              <a:ext cx="685800" cy="76200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p14="http://schemas.microsoft.com/office/powerpoint/2010/main" xmlns="" val="3306400755"/>
              </p:ext>
            </p:extLst>
          </p:nvPr>
        </p:nvGraphicFramePr>
        <p:xfrm>
          <a:off x="152400" y="2362200"/>
          <a:ext cx="6477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791200" y="2362200"/>
            <a:ext cx="28956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1"/>
            <a:ext cx="8229600" cy="685800"/>
          </a:xfrm>
        </p:spPr>
        <p:txBody>
          <a:bodyPr/>
          <a:lstStyle/>
          <a:p>
            <a:r>
              <a:rPr lang="en-US" dirty="0" smtClean="0"/>
              <a:t>Overall accuracy: 81%</a:t>
            </a:r>
          </a:p>
        </p:txBody>
      </p:sp>
      <p:sp>
        <p:nvSpPr>
          <p:cNvPr id="2" name="Title 1"/>
          <p:cNvSpPr>
            <a:spLocks noGrp="1"/>
          </p:cNvSpPr>
          <p:nvPr>
            <p:ph type="title"/>
          </p:nvPr>
        </p:nvSpPr>
        <p:spPr/>
        <p:txBody>
          <a:bodyPr/>
          <a:lstStyle/>
          <a:p>
            <a:r>
              <a:rPr lang="en-US" dirty="0" smtClean="0"/>
              <a:t>Model accuracy</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18</a:t>
            </a:fld>
            <a:endParaRPr lang="en-US"/>
          </a:p>
        </p:txBody>
      </p:sp>
      <p:sp>
        <p:nvSpPr>
          <p:cNvPr id="61" name="Rectangle 60"/>
          <p:cNvSpPr/>
          <p:nvPr/>
        </p:nvSpPr>
        <p:spPr>
          <a:xfrm>
            <a:off x="3352800" y="4953000"/>
            <a:ext cx="2133600" cy="609600"/>
          </a:xfrm>
          <a:prstGeom prst="rect">
            <a:avLst/>
          </a:prstGeom>
          <a:noFill/>
          <a:ln w="762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1295400" y="2819400"/>
            <a:ext cx="990600" cy="2743200"/>
          </a:xfrm>
          <a:prstGeom prst="rect">
            <a:avLst/>
          </a:prstGeom>
          <a:noFill/>
          <a:ln w="762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5105400" y="1600200"/>
            <a:ext cx="3200400" cy="6096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91% with 2-classes</a:t>
            </a:r>
            <a:endParaRPr lang="en-US" sz="2800" b="1" dirty="0"/>
          </a:p>
        </p:txBody>
      </p:sp>
      <p:grpSp>
        <p:nvGrpSpPr>
          <p:cNvPr id="22" name="Group 21"/>
          <p:cNvGrpSpPr/>
          <p:nvPr/>
        </p:nvGrpSpPr>
        <p:grpSpPr>
          <a:xfrm>
            <a:off x="6096000" y="2416314"/>
            <a:ext cx="2321352" cy="400110"/>
            <a:chOff x="762000" y="2286000"/>
            <a:chExt cx="2321352" cy="400110"/>
          </a:xfrm>
        </p:grpSpPr>
        <p:sp>
          <p:nvSpPr>
            <p:cNvPr id="23" name="TextBox 22"/>
            <p:cNvSpPr txBox="1"/>
            <p:nvPr/>
          </p:nvSpPr>
          <p:spPr>
            <a:xfrm>
              <a:off x="990600" y="2286000"/>
              <a:ext cx="2092752" cy="400110"/>
            </a:xfrm>
            <a:prstGeom prst="rect">
              <a:avLst/>
            </a:prstGeom>
            <a:noFill/>
          </p:spPr>
          <p:txBody>
            <a:bodyPr wrap="none" rtlCol="0">
              <a:spAutoFit/>
            </a:bodyPr>
            <a:lstStyle/>
            <a:p>
              <a:r>
                <a:rPr lang="en-US" sz="2000" dirty="0" smtClean="0"/>
                <a:t>Majority predictor</a:t>
              </a:r>
              <a:endParaRPr lang="en-US" sz="2000" dirty="0"/>
            </a:p>
          </p:txBody>
        </p:sp>
        <p:sp>
          <p:nvSpPr>
            <p:cNvPr id="24" name="Rectangle 23"/>
            <p:cNvSpPr/>
            <p:nvPr/>
          </p:nvSpPr>
          <p:spPr>
            <a:xfrm>
              <a:off x="762000" y="2362200"/>
              <a:ext cx="2286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6096000" y="2895600"/>
            <a:ext cx="2277687" cy="400110"/>
            <a:chOff x="3124200" y="2286000"/>
            <a:chExt cx="2277687" cy="400110"/>
          </a:xfrm>
        </p:grpSpPr>
        <p:sp>
          <p:nvSpPr>
            <p:cNvPr id="26" name="TextBox 25"/>
            <p:cNvSpPr txBox="1"/>
            <p:nvPr/>
          </p:nvSpPr>
          <p:spPr>
            <a:xfrm>
              <a:off x="3352800" y="2286000"/>
              <a:ext cx="2049087" cy="400110"/>
            </a:xfrm>
            <a:prstGeom prst="rect">
              <a:avLst/>
            </a:prstGeom>
            <a:noFill/>
          </p:spPr>
          <p:txBody>
            <a:bodyPr wrap="none" rtlCol="0">
              <a:spAutoFit/>
            </a:bodyPr>
            <a:lstStyle/>
            <a:p>
              <a:r>
                <a:rPr lang="en-US" sz="2000" dirty="0" smtClean="0"/>
                <a:t>Decision tree (DT)</a:t>
              </a:r>
              <a:endParaRPr lang="en-US" sz="2000" dirty="0"/>
            </a:p>
          </p:txBody>
        </p:sp>
        <p:sp>
          <p:nvSpPr>
            <p:cNvPr id="29" name="Rectangle 28"/>
            <p:cNvSpPr/>
            <p:nvPr/>
          </p:nvSpPr>
          <p:spPr>
            <a:xfrm>
              <a:off x="3124200" y="2362200"/>
              <a:ext cx="228600" cy="2286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a:off x="6096000" y="3330714"/>
            <a:ext cx="2726720" cy="707886"/>
            <a:chOff x="6096000" y="2286000"/>
            <a:chExt cx="2726720" cy="707886"/>
          </a:xfrm>
        </p:grpSpPr>
        <p:sp>
          <p:nvSpPr>
            <p:cNvPr id="40" name="TextBox 39"/>
            <p:cNvSpPr txBox="1"/>
            <p:nvPr/>
          </p:nvSpPr>
          <p:spPr>
            <a:xfrm>
              <a:off x="6324600" y="2286000"/>
              <a:ext cx="2498120" cy="707886"/>
            </a:xfrm>
            <a:prstGeom prst="rect">
              <a:avLst/>
            </a:prstGeom>
            <a:noFill/>
          </p:spPr>
          <p:txBody>
            <a:bodyPr wrap="none" rtlCol="0">
              <a:spAutoFit/>
            </a:bodyPr>
            <a:lstStyle/>
            <a:p>
              <a:r>
                <a:rPr lang="en-US" sz="2000" dirty="0" smtClean="0"/>
                <a:t>DT with oversampling </a:t>
              </a:r>
              <a:br>
                <a:rPr lang="en-US" sz="2000" dirty="0" smtClean="0"/>
              </a:br>
              <a:r>
                <a:rPr lang="en-US" sz="2000" dirty="0" smtClean="0"/>
                <a:t>and boosting (MPA)</a:t>
              </a:r>
              <a:endParaRPr lang="en-US" sz="2000" dirty="0"/>
            </a:p>
          </p:txBody>
        </p:sp>
        <p:sp>
          <p:nvSpPr>
            <p:cNvPr id="41" name="Rectangle 40"/>
            <p:cNvSpPr/>
            <p:nvPr/>
          </p:nvSpPr>
          <p:spPr>
            <a:xfrm>
              <a:off x="6096000" y="2362200"/>
              <a:ext cx="228600" cy="228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320171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graphicEl>
                                              <a:chart seriesIdx="0" categoryIdx="-4" bldStep="series"/>
                                            </p:graphic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chart seriesIdx="1" categoryIdx="-4" bldStep="series"/>
                                            </p:graphic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graphicEl>
                                              <a:chart seriesIdx="2" categoryIdx="-4" bldStep="series"/>
                                            </p:graphic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uiExpand="1">
        <p:bldSub>
          <a:bldChart bld="series"/>
        </p:bldSub>
      </p:bldGraphic>
      <p:bldP spid="61" grpId="0" animBg="1"/>
      <p:bldP spid="63" grpId="0" animBg="1"/>
      <p:bldP spid="6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r>
              <a:rPr lang="en-US" dirty="0" smtClean="0"/>
              <a:t>Management plane analysis is </a:t>
            </a:r>
            <a:r>
              <a:rPr lang="en-US" i="1" dirty="0" smtClean="0"/>
              <a:t>important</a:t>
            </a:r>
            <a:endParaRPr lang="en-US" dirty="0" smtClean="0"/>
          </a:p>
          <a:p>
            <a:r>
              <a:rPr lang="en-US" dirty="0" smtClean="0"/>
              <a:t>MPA framework</a:t>
            </a:r>
          </a:p>
          <a:p>
            <a:pPr marL="914400" lvl="1" indent="-514350">
              <a:buFont typeface="+mj-lt"/>
              <a:buAutoNum type="arabicParenR"/>
            </a:pPr>
            <a:r>
              <a:rPr lang="en-US" dirty="0" smtClean="0"/>
              <a:t>Determine which practices </a:t>
            </a:r>
            <a:br>
              <a:rPr lang="en-US" dirty="0" smtClean="0"/>
            </a:br>
            <a:r>
              <a:rPr lang="en-US" i="1" dirty="0" smtClean="0"/>
              <a:t>cause</a:t>
            </a:r>
            <a:r>
              <a:rPr lang="en-US" dirty="0" smtClean="0"/>
              <a:t> a decline in health</a:t>
            </a:r>
          </a:p>
          <a:p>
            <a:pPr marL="914400" lvl="1" indent="-514350">
              <a:buFont typeface="+mj-lt"/>
              <a:buAutoNum type="arabicParenR"/>
            </a:pPr>
            <a:r>
              <a:rPr lang="en-US" dirty="0" smtClean="0"/>
              <a:t>Construct a </a:t>
            </a:r>
            <a:r>
              <a:rPr lang="en-US" i="1" dirty="0" smtClean="0"/>
              <a:t>predictive model</a:t>
            </a:r>
            <a:br>
              <a:rPr lang="en-US" i="1" dirty="0" smtClean="0"/>
            </a:br>
            <a:r>
              <a:rPr lang="en-US" dirty="0" smtClean="0"/>
              <a:t>of health based on practices</a:t>
            </a:r>
          </a:p>
          <a:p>
            <a:r>
              <a:rPr lang="en-US" dirty="0" smtClean="0"/>
              <a:t>Results from an OSP with 850+ networks</a:t>
            </a:r>
          </a:p>
        </p:txBody>
      </p:sp>
      <p:sp>
        <p:nvSpPr>
          <p:cNvPr id="4" name="Slide Number Placeholder 3"/>
          <p:cNvSpPr>
            <a:spLocks noGrp="1"/>
          </p:cNvSpPr>
          <p:nvPr>
            <p:ph type="sldNum" sz="quarter" idx="12"/>
          </p:nvPr>
        </p:nvSpPr>
        <p:spPr/>
        <p:txBody>
          <a:bodyPr/>
          <a:lstStyle/>
          <a:p>
            <a:fld id="{495541B1-8247-4FB6-A570-4B958C737D99}" type="slidenum">
              <a:rPr lang="en-US" smtClean="0"/>
              <a:pPr/>
              <a:t>19</a:t>
            </a:fld>
            <a:endParaRPr lang="en-US"/>
          </a:p>
        </p:txBody>
      </p:sp>
      <p:grpSp>
        <p:nvGrpSpPr>
          <p:cNvPr id="5" name="Group 4"/>
          <p:cNvGrpSpPr/>
          <p:nvPr/>
        </p:nvGrpSpPr>
        <p:grpSpPr>
          <a:xfrm>
            <a:off x="5486400" y="2819400"/>
            <a:ext cx="1066800" cy="762000"/>
            <a:chOff x="6934200" y="1600200"/>
            <a:chExt cx="1600200" cy="1143000"/>
          </a:xfrm>
        </p:grpSpPr>
        <p:pic>
          <p:nvPicPr>
            <p:cNvPr id="6" name="Picture 5" descr="utilities-system-monitor-3.png"/>
            <p:cNvPicPr>
              <a:picLocks noChangeAspect="1"/>
            </p:cNvPicPr>
            <p:nvPr/>
          </p:nvPicPr>
          <p:blipFill>
            <a:blip r:embed="rId2" cstate="print"/>
            <a:stretch>
              <a:fillRect/>
            </a:stretch>
          </p:blipFill>
          <p:spPr>
            <a:xfrm>
              <a:off x="7391400" y="1600200"/>
              <a:ext cx="1143000" cy="1143000"/>
            </a:xfrm>
            <a:prstGeom prst="rect">
              <a:avLst/>
            </a:prstGeom>
          </p:spPr>
        </p:pic>
        <p:sp>
          <p:nvSpPr>
            <p:cNvPr id="7" name="Right Arrow 6"/>
            <p:cNvSpPr/>
            <p:nvPr/>
          </p:nvSpPr>
          <p:spPr>
            <a:xfrm rot="16200000">
              <a:off x="6896100" y="1638300"/>
              <a:ext cx="457200" cy="3810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Right Arrow 7"/>
            <p:cNvSpPr/>
            <p:nvPr/>
          </p:nvSpPr>
          <p:spPr>
            <a:xfrm rot="5400000" flipV="1">
              <a:off x="6896100" y="2247900"/>
              <a:ext cx="457200" cy="3810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9" name="Group 8"/>
          <p:cNvGrpSpPr/>
          <p:nvPr/>
        </p:nvGrpSpPr>
        <p:grpSpPr>
          <a:xfrm>
            <a:off x="5791200" y="3657600"/>
            <a:ext cx="754743" cy="990600"/>
            <a:chOff x="5867400" y="2819400"/>
            <a:chExt cx="1219200" cy="1600200"/>
          </a:xfrm>
        </p:grpSpPr>
        <p:pic>
          <p:nvPicPr>
            <p:cNvPr id="10" name="Picture 9" descr="crystal_ball.jpg"/>
            <p:cNvPicPr>
              <a:picLocks noChangeAspect="1"/>
            </p:cNvPicPr>
            <p:nvPr/>
          </p:nvPicPr>
          <p:blipFill>
            <a:blip r:embed="rId3" cstate="print"/>
            <a:srcRect l="14286" r="9524"/>
            <a:stretch>
              <a:fillRect/>
            </a:stretch>
          </p:blipFill>
          <p:spPr>
            <a:xfrm>
              <a:off x="5867400" y="2819400"/>
              <a:ext cx="1219200" cy="1600200"/>
            </a:xfrm>
            <a:prstGeom prst="rect">
              <a:avLst/>
            </a:prstGeom>
          </p:spPr>
        </p:pic>
        <p:pic>
          <p:nvPicPr>
            <p:cNvPr id="11" name="Picture 10" descr="utilities-system-monitor-3.png"/>
            <p:cNvPicPr>
              <a:picLocks noChangeAspect="1"/>
            </p:cNvPicPr>
            <p:nvPr/>
          </p:nvPicPr>
          <p:blipFill>
            <a:blip r:embed="rId2" cstate="print">
              <a:duotone>
                <a:schemeClr val="accent1">
                  <a:shade val="45000"/>
                  <a:satMod val="135000"/>
                </a:schemeClr>
                <a:prstClr val="white"/>
              </a:duotone>
            </a:blip>
            <a:stretch>
              <a:fillRect/>
            </a:stretch>
          </p:blipFill>
          <p:spPr>
            <a:xfrm>
              <a:off x="6096000" y="3124200"/>
              <a:ext cx="762000" cy="762000"/>
            </a:xfrm>
            <a:prstGeom prst="rect">
              <a:avLst/>
            </a:prstGeom>
            <a:effectLst>
              <a:softEdge rad="127000"/>
            </a:effectLst>
          </p:spPr>
        </p:pic>
      </p:grpSp>
      <p:grpSp>
        <p:nvGrpSpPr>
          <p:cNvPr id="14" name="Group 13"/>
          <p:cNvGrpSpPr/>
          <p:nvPr/>
        </p:nvGrpSpPr>
        <p:grpSpPr>
          <a:xfrm>
            <a:off x="1524114" y="5257800"/>
            <a:ext cx="6095886" cy="1066686"/>
            <a:chOff x="1295514" y="5334000"/>
            <a:chExt cx="6095886" cy="1066686"/>
          </a:xfrm>
        </p:grpSpPr>
        <p:sp>
          <p:nvSpPr>
            <p:cNvPr id="12" name="Rounded Rectangle 11"/>
            <p:cNvSpPr/>
            <p:nvPr/>
          </p:nvSpPr>
          <p:spPr>
            <a:xfrm>
              <a:off x="1981200" y="5486400"/>
              <a:ext cx="5410200" cy="6096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137160" rtlCol="0" anchor="ctr"/>
            <a:lstStyle/>
            <a:p>
              <a:pPr algn="r"/>
              <a:r>
                <a:rPr lang="en-US" sz="2800" dirty="0" smtClean="0"/>
                <a:t>http://github.com/agember/mpa</a:t>
              </a:r>
              <a:endParaRPr lang="en-US" sz="2800" b="1" dirty="0"/>
            </a:p>
          </p:txBody>
        </p:sp>
        <p:pic>
          <p:nvPicPr>
            <p:cNvPr id="13" name="Picture 12" descr="globe.png"/>
            <p:cNvPicPr>
              <a:picLocks noChangeAspect="1"/>
            </p:cNvPicPr>
            <p:nvPr/>
          </p:nvPicPr>
          <p:blipFill>
            <a:blip r:embed="rId4" cstate="print"/>
            <a:stretch>
              <a:fillRect/>
            </a:stretch>
          </p:blipFill>
          <p:spPr>
            <a:xfrm>
              <a:off x="1295514" y="5334000"/>
              <a:ext cx="1066686" cy="1066686"/>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1600200" y="5848350"/>
            <a:ext cx="4267199" cy="704850"/>
            <a:chOff x="990601" y="5924550"/>
            <a:chExt cx="4267199" cy="704850"/>
          </a:xfrm>
        </p:grpSpPr>
        <p:pic>
          <p:nvPicPr>
            <p:cNvPr id="38" name="Picture 37" descr="cisco_router.png"/>
            <p:cNvPicPr>
              <a:picLocks noChangeAspect="1"/>
            </p:cNvPicPr>
            <p:nvPr/>
          </p:nvPicPr>
          <p:blipFill>
            <a:blip r:embed="rId3" cstate="print"/>
            <a:stretch>
              <a:fillRect/>
            </a:stretch>
          </p:blipFill>
          <p:spPr>
            <a:xfrm>
              <a:off x="2514600" y="5924550"/>
              <a:ext cx="1194329" cy="704850"/>
            </a:xfrm>
            <a:prstGeom prst="rect">
              <a:avLst/>
            </a:prstGeom>
          </p:spPr>
        </p:pic>
        <p:pic>
          <p:nvPicPr>
            <p:cNvPr id="39" name="Picture 38" descr="cisco_router.png"/>
            <p:cNvPicPr>
              <a:picLocks noChangeAspect="1"/>
            </p:cNvPicPr>
            <p:nvPr/>
          </p:nvPicPr>
          <p:blipFill>
            <a:blip r:embed="rId3" cstate="print"/>
            <a:stretch>
              <a:fillRect/>
            </a:stretch>
          </p:blipFill>
          <p:spPr>
            <a:xfrm>
              <a:off x="4063471" y="5924550"/>
              <a:ext cx="1194329" cy="704850"/>
            </a:xfrm>
            <a:prstGeom prst="rect">
              <a:avLst/>
            </a:prstGeom>
          </p:spPr>
        </p:pic>
        <p:pic>
          <p:nvPicPr>
            <p:cNvPr id="40" name="Picture 39" descr="cisco_router.png"/>
            <p:cNvPicPr>
              <a:picLocks noChangeAspect="1"/>
            </p:cNvPicPr>
            <p:nvPr/>
          </p:nvPicPr>
          <p:blipFill>
            <a:blip r:embed="rId3" cstate="print"/>
            <a:stretch>
              <a:fillRect/>
            </a:stretch>
          </p:blipFill>
          <p:spPr>
            <a:xfrm>
              <a:off x="990601" y="5924550"/>
              <a:ext cx="1194329" cy="704850"/>
            </a:xfrm>
            <a:prstGeom prst="rect">
              <a:avLst/>
            </a:prstGeom>
          </p:spPr>
        </p:pic>
        <p:cxnSp>
          <p:nvCxnSpPr>
            <p:cNvPr id="41" name="Straight Connector 40"/>
            <p:cNvCxnSpPr>
              <a:stCxn id="40" idx="3"/>
              <a:endCxn id="38" idx="1"/>
            </p:cNvCxnSpPr>
            <p:nvPr/>
          </p:nvCxnSpPr>
          <p:spPr>
            <a:xfrm>
              <a:off x="2184930" y="6276975"/>
              <a:ext cx="329670" cy="0"/>
            </a:xfrm>
            <a:prstGeom prst="line">
              <a:avLst/>
            </a:prstGeom>
            <a:ln w="57150"/>
          </p:spPr>
          <p:style>
            <a:lnRef idx="3">
              <a:schemeClr val="accent5"/>
            </a:lnRef>
            <a:fillRef idx="0">
              <a:schemeClr val="accent5"/>
            </a:fillRef>
            <a:effectRef idx="2">
              <a:schemeClr val="accent5"/>
            </a:effectRef>
            <a:fontRef idx="minor">
              <a:schemeClr val="tx1"/>
            </a:fontRef>
          </p:style>
        </p:cxnSp>
        <p:cxnSp>
          <p:nvCxnSpPr>
            <p:cNvPr id="42" name="Straight Connector 41"/>
            <p:cNvCxnSpPr>
              <a:stCxn id="38" idx="3"/>
              <a:endCxn id="39" idx="1"/>
            </p:cNvCxnSpPr>
            <p:nvPr/>
          </p:nvCxnSpPr>
          <p:spPr>
            <a:xfrm>
              <a:off x="3708929" y="6276975"/>
              <a:ext cx="354542" cy="0"/>
            </a:xfrm>
            <a:prstGeom prst="line">
              <a:avLst/>
            </a:prstGeom>
            <a:ln w="57150"/>
          </p:spPr>
          <p:style>
            <a:lnRef idx="3">
              <a:schemeClr val="accent5"/>
            </a:lnRef>
            <a:fillRef idx="0">
              <a:schemeClr val="accent5"/>
            </a:fillRef>
            <a:effectRef idx="2">
              <a:schemeClr val="accent5"/>
            </a:effectRef>
            <a:fontRef idx="minor">
              <a:schemeClr val="tx1"/>
            </a:fontRef>
          </p:style>
        </p:cxnSp>
      </p:grpSp>
      <p:sp>
        <p:nvSpPr>
          <p:cNvPr id="2" name="Title 1"/>
          <p:cNvSpPr>
            <a:spLocks noGrp="1"/>
          </p:cNvSpPr>
          <p:nvPr>
            <p:ph type="title"/>
          </p:nvPr>
        </p:nvSpPr>
        <p:spPr/>
        <p:txBody>
          <a:bodyPr/>
          <a:lstStyle/>
          <a:p>
            <a:r>
              <a:rPr lang="en-US" dirty="0" smtClean="0"/>
              <a:t>Important network planes</a:t>
            </a:r>
            <a:endParaRPr lang="en-US" dirty="0"/>
          </a:p>
        </p:txBody>
      </p:sp>
      <p:sp>
        <p:nvSpPr>
          <p:cNvPr id="6" name="Rounded Rectangle 5"/>
          <p:cNvSpPr/>
          <p:nvPr/>
        </p:nvSpPr>
        <p:spPr>
          <a:xfrm>
            <a:off x="1295400" y="4953000"/>
            <a:ext cx="4953000" cy="914400"/>
          </a:xfrm>
          <a:prstGeom prst="roundRect">
            <a:avLst/>
          </a:prstGeom>
          <a:solidFill>
            <a:schemeClr val="accent5">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800" b="1" u="sng" dirty="0" smtClean="0">
                <a:solidFill>
                  <a:schemeClr val="tx1"/>
                </a:solidFill>
              </a:rPr>
              <a:t>Data plane</a:t>
            </a:r>
          </a:p>
          <a:p>
            <a:pPr algn="ctr"/>
            <a:r>
              <a:rPr lang="en-US" sz="2800" dirty="0" smtClean="0">
                <a:solidFill>
                  <a:schemeClr val="tx1"/>
                </a:solidFill>
              </a:rPr>
              <a:t>Forwards packets</a:t>
            </a:r>
          </a:p>
        </p:txBody>
      </p:sp>
      <p:sp>
        <p:nvSpPr>
          <p:cNvPr id="7" name="Rounded Rectangle 6"/>
          <p:cNvSpPr/>
          <p:nvPr/>
        </p:nvSpPr>
        <p:spPr>
          <a:xfrm>
            <a:off x="1295400" y="3581400"/>
            <a:ext cx="4953000" cy="914400"/>
          </a:xfrm>
          <a:prstGeom prst="roundRect">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800" b="1" u="sng" dirty="0" smtClean="0">
                <a:solidFill>
                  <a:schemeClr val="tx1"/>
                </a:solidFill>
              </a:rPr>
              <a:t>Control plane</a:t>
            </a:r>
          </a:p>
          <a:p>
            <a:pPr algn="ctr"/>
            <a:r>
              <a:rPr lang="en-US" sz="2800" dirty="0" smtClean="0">
                <a:solidFill>
                  <a:schemeClr val="tx1"/>
                </a:solidFill>
              </a:rPr>
              <a:t>Computes routes</a:t>
            </a:r>
            <a:endParaRPr lang="en-US" sz="2800" dirty="0">
              <a:solidFill>
                <a:schemeClr val="tx1"/>
              </a:solidFill>
            </a:endParaRPr>
          </a:p>
        </p:txBody>
      </p:sp>
      <p:cxnSp>
        <p:nvCxnSpPr>
          <p:cNvPr id="9" name="Straight Arrow Connector 8"/>
          <p:cNvCxnSpPr>
            <a:stCxn id="7" idx="2"/>
            <a:endCxn id="6" idx="0"/>
          </p:cNvCxnSpPr>
          <p:nvPr/>
        </p:nvCxnSpPr>
        <p:spPr>
          <a:xfrm>
            <a:off x="3771900" y="4495800"/>
            <a:ext cx="0" cy="4572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60"/>
          <p:cNvGrpSpPr/>
          <p:nvPr/>
        </p:nvGrpSpPr>
        <p:grpSpPr>
          <a:xfrm>
            <a:off x="6324600" y="3505200"/>
            <a:ext cx="2514600" cy="2438400"/>
            <a:chOff x="6324600" y="3124200"/>
            <a:chExt cx="2514600" cy="2438400"/>
          </a:xfrm>
        </p:grpSpPr>
        <p:sp>
          <p:nvSpPr>
            <p:cNvPr id="55" name="TextBox 54"/>
            <p:cNvSpPr txBox="1"/>
            <p:nvPr/>
          </p:nvSpPr>
          <p:spPr>
            <a:xfrm>
              <a:off x="6553200" y="3200400"/>
              <a:ext cx="2286000" cy="2246769"/>
            </a:xfrm>
            <a:prstGeom prst="rect">
              <a:avLst/>
            </a:prstGeom>
            <a:noFill/>
          </p:spPr>
          <p:txBody>
            <a:bodyPr wrap="square" rtlCol="0">
              <a:spAutoFit/>
            </a:bodyPr>
            <a:lstStyle/>
            <a:p>
              <a:pPr algn="ctr"/>
              <a:r>
                <a:rPr lang="en-US" sz="2800" i="1" dirty="0" smtClean="0"/>
                <a:t>Analyze using  traceroute, </a:t>
              </a:r>
              <a:r>
                <a:rPr lang="en-US" sz="2800" i="1" dirty="0" err="1" smtClean="0"/>
                <a:t>Rocketfuel</a:t>
              </a:r>
              <a:r>
                <a:rPr lang="en-US" sz="2800" i="1" dirty="0" smtClean="0"/>
                <a:t>, </a:t>
              </a:r>
              <a:r>
                <a:rPr lang="en-US" sz="2800" i="1" dirty="0" err="1" smtClean="0"/>
                <a:t>pathchar</a:t>
              </a:r>
              <a:r>
                <a:rPr lang="en-US" sz="2800" i="1" dirty="0" smtClean="0"/>
                <a:t>, </a:t>
              </a:r>
              <a:r>
                <a:rPr lang="en-US" sz="2800" i="1" dirty="0" err="1" smtClean="0"/>
                <a:t>pathload</a:t>
              </a:r>
              <a:r>
                <a:rPr lang="en-US" sz="2800" i="1" dirty="0" smtClean="0"/>
                <a:t>, etc.</a:t>
              </a:r>
              <a:endParaRPr lang="en-US" sz="2800" i="1" dirty="0"/>
            </a:p>
          </p:txBody>
        </p:sp>
        <p:sp>
          <p:nvSpPr>
            <p:cNvPr id="60" name="Right Brace 59"/>
            <p:cNvSpPr/>
            <p:nvPr/>
          </p:nvSpPr>
          <p:spPr>
            <a:xfrm>
              <a:off x="6324600" y="3124200"/>
              <a:ext cx="381000" cy="2438400"/>
            </a:xfrm>
            <a:prstGeom prst="rightBrace">
              <a:avLst>
                <a:gd name="adj1" fmla="val 47677"/>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grpSp>
      <p:sp>
        <p:nvSpPr>
          <p:cNvPr id="67" name="Slide Number Placeholder 66"/>
          <p:cNvSpPr>
            <a:spLocks noGrp="1"/>
          </p:cNvSpPr>
          <p:nvPr>
            <p:ph type="sldNum" sz="quarter" idx="12"/>
          </p:nvPr>
        </p:nvSpPr>
        <p:spPr>
          <a:xfrm>
            <a:off x="6553200" y="6492875"/>
            <a:ext cx="2133600" cy="365125"/>
          </a:xfrm>
        </p:spPr>
        <p:txBody>
          <a:bodyPr/>
          <a:lstStyle/>
          <a:p>
            <a:fld id="{495541B1-8247-4FB6-A570-4B958C737D99}" type="slidenum">
              <a:rPr lang="en-US" smtClean="0"/>
              <a:pPr/>
              <a:t>2</a:t>
            </a:fld>
            <a:endParaRPr lang="en-US"/>
          </a:p>
        </p:txBody>
      </p:sp>
      <p:cxnSp>
        <p:nvCxnSpPr>
          <p:cNvPr id="45" name="Shape 161"/>
          <p:cNvCxnSpPr>
            <a:endCxn id="40" idx="1"/>
          </p:cNvCxnSpPr>
          <p:nvPr/>
        </p:nvCxnSpPr>
        <p:spPr>
          <a:xfrm rot="16200000" flipH="1">
            <a:off x="-471488" y="4129087"/>
            <a:ext cx="3152776" cy="990599"/>
          </a:xfrm>
          <a:prstGeom prst="curved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57200" y="1752600"/>
            <a:ext cx="6248400" cy="1447800"/>
          </a:xfrm>
          <a:prstGeom prst="roundRect">
            <a:avLst/>
          </a:prstGeom>
          <a:solidFill>
            <a:srgbClr val="BEE395"/>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800" b="1" u="sng" dirty="0" smtClean="0">
                <a:solidFill>
                  <a:schemeClr val="tx1"/>
                </a:solidFill>
              </a:rPr>
              <a:t>Management plane </a:t>
            </a:r>
          </a:p>
          <a:p>
            <a:pPr algn="ctr"/>
            <a:r>
              <a:rPr lang="en-US" sz="2800" dirty="0" smtClean="0">
                <a:solidFill>
                  <a:schemeClr val="tx1"/>
                </a:solidFill>
              </a:rPr>
              <a:t>Defines the network’s physical structure</a:t>
            </a:r>
          </a:p>
          <a:p>
            <a:pPr algn="ctr"/>
            <a:r>
              <a:rPr lang="en-US" sz="2800" dirty="0" smtClean="0">
                <a:solidFill>
                  <a:schemeClr val="tx1"/>
                </a:solidFill>
              </a:rPr>
              <a:t>Configures the control plane</a:t>
            </a:r>
          </a:p>
        </p:txBody>
      </p:sp>
      <p:cxnSp>
        <p:nvCxnSpPr>
          <p:cNvPr id="56" name="Shape 161"/>
          <p:cNvCxnSpPr>
            <a:endCxn id="7" idx="1"/>
          </p:cNvCxnSpPr>
          <p:nvPr/>
        </p:nvCxnSpPr>
        <p:spPr>
          <a:xfrm rot="16200000" flipH="1">
            <a:off x="571499" y="3314699"/>
            <a:ext cx="838200" cy="609601"/>
          </a:xfrm>
          <a:prstGeom prst="curved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3" name="Picture 32" descr="person_with_wrench.png"/>
          <p:cNvPicPr>
            <a:picLocks noChangeAspect="1"/>
          </p:cNvPicPr>
          <p:nvPr/>
        </p:nvPicPr>
        <p:blipFill>
          <a:blip r:embed="rId4" cstate="print"/>
          <a:stretch>
            <a:fillRect/>
          </a:stretch>
        </p:blipFill>
        <p:spPr>
          <a:xfrm>
            <a:off x="6019800" y="1371599"/>
            <a:ext cx="914400" cy="1022985"/>
          </a:xfrm>
          <a:prstGeom prst="rect">
            <a:avLst/>
          </a:prstGeom>
        </p:spPr>
      </p:pic>
      <p:sp>
        <p:nvSpPr>
          <p:cNvPr id="66" name="TextBox 65"/>
          <p:cNvSpPr txBox="1"/>
          <p:nvPr/>
        </p:nvSpPr>
        <p:spPr>
          <a:xfrm>
            <a:off x="6858000" y="1941493"/>
            <a:ext cx="1676400" cy="954107"/>
          </a:xfrm>
          <a:prstGeom prst="rect">
            <a:avLst/>
          </a:prstGeom>
          <a:noFill/>
        </p:spPr>
        <p:txBody>
          <a:bodyPr wrap="square" rtlCol="0">
            <a:spAutoFit/>
          </a:bodyPr>
          <a:lstStyle/>
          <a:p>
            <a:pPr algn="ctr"/>
            <a:r>
              <a:rPr lang="en-US" sz="2800" i="1" dirty="0" smtClean="0"/>
              <a:t>Analyze </a:t>
            </a:r>
            <a:br>
              <a:rPr lang="en-US" sz="2800" i="1" dirty="0" smtClean="0"/>
            </a:br>
            <a:r>
              <a:rPr lang="en-US" sz="2800" i="1" dirty="0" smtClean="0"/>
              <a:t>using ???</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1"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par>
                          <p:cTn id="21" fill="hold">
                            <p:stCondLst>
                              <p:cond delay="0"/>
                            </p:stCondLst>
                            <p:childTnLst>
                              <p:par>
                                <p:cTn id="22" presetID="22" presetClass="entr" presetSubtype="1"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wipe(up)">
                                      <p:cBhvr>
                                        <p:cTn id="24" dur="1000"/>
                                        <p:tgtEl>
                                          <p:spTgt spid="45"/>
                                        </p:tgtEl>
                                      </p:cBhvr>
                                    </p:animEffect>
                                  </p:childTnLst>
                                </p:cTn>
                              </p:par>
                              <p:par>
                                <p:cTn id="25" presetID="22" presetClass="entr" presetSubtype="1"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up)">
                                      <p:cBhvr>
                                        <p:cTn id="27" dur="500"/>
                                        <p:tgtEl>
                                          <p:spTgt spid="5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4" grpId="0" uiExpand="1" build="p"/>
      <p:bldP spid="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rmAutofit/>
          </a:bodyPr>
          <a:lstStyle/>
          <a:p>
            <a:r>
              <a:rPr lang="en-US" dirty="0" smtClean="0"/>
              <a:t>Why analyze the management plane?</a:t>
            </a:r>
            <a:endParaRPr lang="en-US" dirty="0"/>
          </a:p>
        </p:txBody>
      </p:sp>
      <p:pic>
        <p:nvPicPr>
          <p:cNvPr id="5" name="Content Placeholder 4" descr="article2.png"/>
          <p:cNvPicPr>
            <a:picLocks noGrp="1" noChangeAspect="1"/>
          </p:cNvPicPr>
          <p:nvPr>
            <p:ph idx="1"/>
          </p:nvPr>
        </p:nvPicPr>
        <p:blipFill>
          <a:blip r:embed="rId3" cstate="print"/>
          <a:stretch>
            <a:fillRect/>
          </a:stretch>
        </p:blipFill>
        <p:spPr>
          <a:xfrm>
            <a:off x="762000" y="1371600"/>
            <a:ext cx="7602011" cy="2810267"/>
          </a:xfrm>
          <a:effectLst>
            <a:outerShdw blurRad="50800" dist="38100" dir="2700000" algn="tl" rotWithShape="0">
              <a:prstClr val="black">
                <a:alpha val="40000"/>
              </a:prstClr>
            </a:outerShdw>
          </a:effectLst>
        </p:spPr>
      </p:pic>
      <p:sp>
        <p:nvSpPr>
          <p:cNvPr id="4" name="Slide Number Placeholder 3"/>
          <p:cNvSpPr>
            <a:spLocks noGrp="1"/>
          </p:cNvSpPr>
          <p:nvPr>
            <p:ph type="sldNum" sz="quarter" idx="12"/>
          </p:nvPr>
        </p:nvSpPr>
        <p:spPr/>
        <p:txBody>
          <a:bodyPr/>
          <a:lstStyle/>
          <a:p>
            <a:fld id="{495541B1-8247-4FB6-A570-4B958C737D99}" type="slidenum">
              <a:rPr lang="en-US" smtClean="0"/>
              <a:pPr/>
              <a:t>3</a:t>
            </a:fld>
            <a:endParaRPr lang="en-US"/>
          </a:p>
        </p:txBody>
      </p:sp>
      <p:sp>
        <p:nvSpPr>
          <p:cNvPr id="6" name="Rectangle 5"/>
          <p:cNvSpPr/>
          <p:nvPr/>
        </p:nvSpPr>
        <p:spPr>
          <a:xfrm>
            <a:off x="0" y="4126468"/>
            <a:ext cx="9144000" cy="369332"/>
          </a:xfrm>
          <a:prstGeom prst="rect">
            <a:avLst/>
          </a:prstGeom>
        </p:spPr>
        <p:txBody>
          <a:bodyPr wrap="square">
            <a:spAutoFit/>
          </a:bodyPr>
          <a:lstStyle/>
          <a:p>
            <a:pPr algn="ctr"/>
            <a:r>
              <a:rPr lang="en-US" i="1" u="sng" dirty="0" smtClean="0"/>
              <a:t>http://popsci.com/network-outages-nyses-united-airlines-are-new-natural-disasters</a:t>
            </a:r>
            <a:endParaRPr lang="en-US" i="1" u="sng" dirty="0"/>
          </a:p>
        </p:txBody>
      </p:sp>
      <p:sp>
        <p:nvSpPr>
          <p:cNvPr id="7" name="Rounded Rectangle 6"/>
          <p:cNvSpPr/>
          <p:nvPr/>
        </p:nvSpPr>
        <p:spPr>
          <a:xfrm>
            <a:off x="1047750" y="5334000"/>
            <a:ext cx="7048500" cy="1066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Does a network management practice impact network health (i.e., problem frequency)?</a:t>
            </a:r>
            <a:endParaRPr lang="en-US" sz="2800" dirty="0"/>
          </a:p>
        </p:txBody>
      </p:sp>
      <p:sp>
        <p:nvSpPr>
          <p:cNvPr id="8" name="TextBox 7"/>
          <p:cNvSpPr txBox="1"/>
          <p:nvPr/>
        </p:nvSpPr>
        <p:spPr>
          <a:xfrm>
            <a:off x="0" y="4572000"/>
            <a:ext cx="9144000" cy="584775"/>
          </a:xfrm>
          <a:prstGeom prst="rect">
            <a:avLst/>
          </a:prstGeom>
          <a:noFill/>
        </p:spPr>
        <p:txBody>
          <a:bodyPr wrap="square" rtlCol="0">
            <a:spAutoFit/>
          </a:bodyPr>
          <a:lstStyle/>
          <a:p>
            <a:pPr algn="ctr"/>
            <a:r>
              <a:rPr lang="en-US" sz="3200" dirty="0" smtClean="0">
                <a:solidFill>
                  <a:srgbClr val="FF0000"/>
                </a:solidFill>
              </a:rPr>
              <a:t>Good management practices are important!</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Disagreement among experts</a:t>
            </a:r>
            <a:endParaRPr lang="en-US" dirty="0"/>
          </a:p>
        </p:txBody>
      </p:sp>
      <p:sp>
        <p:nvSpPr>
          <p:cNvPr id="3" name="Content Placeholder 2"/>
          <p:cNvSpPr>
            <a:spLocks noGrp="1"/>
          </p:cNvSpPr>
          <p:nvPr>
            <p:ph idx="1"/>
          </p:nvPr>
        </p:nvSpPr>
        <p:spPr/>
        <p:txBody>
          <a:bodyPr/>
          <a:lstStyle/>
          <a:p>
            <a:pPr marL="0" indent="0" algn="ctr">
              <a:buNone/>
            </a:pPr>
            <a:r>
              <a:rPr lang="en-US" dirty="0" smtClean="0"/>
              <a:t>To what extent does a management practice impact the frequency/severity of problems?</a:t>
            </a:r>
            <a:endParaRPr lang="en-US" dirty="0"/>
          </a:p>
        </p:txBody>
      </p:sp>
      <p:sp>
        <p:nvSpPr>
          <p:cNvPr id="9" name="Slide Number Placeholder 8"/>
          <p:cNvSpPr>
            <a:spLocks noGrp="1"/>
          </p:cNvSpPr>
          <p:nvPr>
            <p:ph type="sldNum" sz="quarter" idx="12"/>
          </p:nvPr>
        </p:nvSpPr>
        <p:spPr/>
        <p:txBody>
          <a:bodyPr/>
          <a:lstStyle/>
          <a:p>
            <a:fld id="{495541B1-8247-4FB6-A570-4B958C737D99}" type="slidenum">
              <a:rPr lang="en-US" smtClean="0"/>
              <a:pPr/>
              <a:t>4</a:t>
            </a:fld>
            <a:endParaRPr lang="en-US"/>
          </a:p>
        </p:txBody>
      </p:sp>
      <p:graphicFrame>
        <p:nvGraphicFramePr>
          <p:cNvPr id="12" name="Chart 11"/>
          <p:cNvGraphicFramePr/>
          <p:nvPr/>
        </p:nvGraphicFramePr>
        <p:xfrm>
          <a:off x="228600" y="2819400"/>
          <a:ext cx="86106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Rounded Rectangle 14"/>
          <p:cNvSpPr/>
          <p:nvPr/>
        </p:nvSpPr>
        <p:spPr>
          <a:xfrm>
            <a:off x="3505200" y="3200400"/>
            <a:ext cx="1219200" cy="1828800"/>
          </a:xfrm>
          <a:prstGeom prst="roundRect">
            <a:avLst>
              <a:gd name="adj" fmla="val 0"/>
            </a:avLst>
          </a:prstGeom>
          <a:no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914400" y="3657600"/>
            <a:ext cx="1219200" cy="1371600"/>
          </a:xfrm>
          <a:prstGeom prst="roundRect">
            <a:avLst>
              <a:gd name="adj" fmla="val 0"/>
            </a:avLst>
          </a:prstGeom>
          <a:no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6096000" y="3657600"/>
            <a:ext cx="1219200" cy="1371600"/>
          </a:xfrm>
          <a:prstGeom prst="roundRect">
            <a:avLst>
              <a:gd name="adj" fmla="val 0"/>
            </a:avLst>
          </a:prstGeom>
          <a:no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graphicEl>
                                              <a:chart seriesIdx="0"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graphicEl>
                                              <a:chart seriesIdx="1" categoryIdx="-4" bldStep="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graphicEl>
                                              <a:chart seriesIdx="2"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graphicEl>
                                              <a:chart seriesIdx="3"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graphicEl>
                                              <a:chart seriesIdx="4"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Chart bld="series"/>
        </p:bldSub>
      </p:bldGraphic>
      <p:bldP spid="15"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Management plane analytics (MPA)</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5</a:t>
            </a:fld>
            <a:endParaRPr lang="en-US"/>
          </a:p>
        </p:txBody>
      </p:sp>
      <p:grpSp>
        <p:nvGrpSpPr>
          <p:cNvPr id="47" name="Group 46"/>
          <p:cNvGrpSpPr/>
          <p:nvPr/>
        </p:nvGrpSpPr>
        <p:grpSpPr>
          <a:xfrm>
            <a:off x="457200" y="3185164"/>
            <a:ext cx="1609185" cy="1463036"/>
            <a:chOff x="457200" y="3185164"/>
            <a:chExt cx="1609185" cy="1463036"/>
          </a:xfrm>
        </p:grpSpPr>
        <p:grpSp>
          <p:nvGrpSpPr>
            <p:cNvPr id="5" name="Group 4"/>
            <p:cNvGrpSpPr/>
            <p:nvPr/>
          </p:nvGrpSpPr>
          <p:grpSpPr>
            <a:xfrm>
              <a:off x="457200" y="3185164"/>
              <a:ext cx="1119153" cy="1463036"/>
              <a:chOff x="1295400" y="2270764"/>
              <a:chExt cx="1119153" cy="1463036"/>
            </a:xfrm>
          </p:grpSpPr>
          <p:pic>
            <p:nvPicPr>
              <p:cNvPr id="6" name="Picture 5" descr="format-justify-fill-4.png"/>
              <p:cNvPicPr>
                <a:picLocks noChangeAspect="1"/>
              </p:cNvPicPr>
              <p:nvPr/>
            </p:nvPicPr>
            <p:blipFill>
              <a:blip r:embed="rId3" cstate="print"/>
              <a:stretch>
                <a:fillRect/>
              </a:stretch>
            </p:blipFill>
            <p:spPr>
              <a:xfrm>
                <a:off x="1295400" y="2438400"/>
                <a:ext cx="685800" cy="685800"/>
              </a:xfrm>
              <a:prstGeom prst="rect">
                <a:avLst/>
              </a:prstGeom>
            </p:spPr>
          </p:pic>
          <p:pic>
            <p:nvPicPr>
              <p:cNvPr id="7" name="Picture 6" descr="format-justify-fill-4.png"/>
              <p:cNvPicPr>
                <a:picLocks noChangeAspect="1"/>
              </p:cNvPicPr>
              <p:nvPr/>
            </p:nvPicPr>
            <p:blipFill>
              <a:blip r:embed="rId3" cstate="print"/>
              <a:stretch>
                <a:fillRect/>
              </a:stretch>
            </p:blipFill>
            <p:spPr>
              <a:xfrm>
                <a:off x="1676400" y="2270764"/>
                <a:ext cx="701036" cy="701036"/>
              </a:xfrm>
              <a:prstGeom prst="rect">
                <a:avLst/>
              </a:prstGeom>
            </p:spPr>
          </p:pic>
          <p:pic>
            <p:nvPicPr>
              <p:cNvPr id="8" name="Picture 7" descr="format-justify-fill-4.png"/>
              <p:cNvPicPr>
                <a:picLocks noChangeAspect="1"/>
              </p:cNvPicPr>
              <p:nvPr/>
            </p:nvPicPr>
            <p:blipFill>
              <a:blip r:embed="rId3" cstate="print"/>
              <a:stretch>
                <a:fillRect/>
              </a:stretch>
            </p:blipFill>
            <p:spPr>
              <a:xfrm>
                <a:off x="1524000" y="2590800"/>
                <a:ext cx="701036" cy="701036"/>
              </a:xfrm>
              <a:prstGeom prst="rect">
                <a:avLst/>
              </a:prstGeom>
            </p:spPr>
          </p:pic>
          <p:sp>
            <p:nvSpPr>
              <p:cNvPr id="9" name="TextBox 8"/>
              <p:cNvSpPr txBox="1"/>
              <p:nvPr/>
            </p:nvSpPr>
            <p:spPr>
              <a:xfrm>
                <a:off x="1295400" y="3272135"/>
                <a:ext cx="1119153" cy="461665"/>
              </a:xfrm>
              <a:prstGeom prst="rect">
                <a:avLst/>
              </a:prstGeom>
              <a:noFill/>
            </p:spPr>
            <p:txBody>
              <a:bodyPr wrap="none" rtlCol="0">
                <a:spAutoFit/>
              </a:bodyPr>
              <a:lstStyle/>
              <a:p>
                <a:r>
                  <a:rPr lang="en-US" sz="2400" i="1" dirty="0" err="1" smtClean="0"/>
                  <a:t>Configs</a:t>
                </a:r>
                <a:endParaRPr lang="en-US" sz="2400" i="1" dirty="0"/>
              </a:p>
            </p:txBody>
          </p:sp>
        </p:grpSp>
        <p:sp>
          <p:nvSpPr>
            <p:cNvPr id="31" name="Right Arrow 30"/>
            <p:cNvSpPr/>
            <p:nvPr/>
          </p:nvSpPr>
          <p:spPr>
            <a:xfrm>
              <a:off x="1609185" y="3657600"/>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grpSp>
        <p:nvGrpSpPr>
          <p:cNvPr id="48" name="Group 47"/>
          <p:cNvGrpSpPr/>
          <p:nvPr/>
        </p:nvGrpSpPr>
        <p:grpSpPr>
          <a:xfrm>
            <a:off x="457200" y="4719935"/>
            <a:ext cx="1638154" cy="1452265"/>
            <a:chOff x="457200" y="4719935"/>
            <a:chExt cx="1638154" cy="1452265"/>
          </a:xfrm>
        </p:grpSpPr>
        <p:grpSp>
          <p:nvGrpSpPr>
            <p:cNvPr id="13" name="Group 12"/>
            <p:cNvGrpSpPr/>
            <p:nvPr/>
          </p:nvGrpSpPr>
          <p:grpSpPr>
            <a:xfrm>
              <a:off x="457200" y="4719935"/>
              <a:ext cx="1145381" cy="1452265"/>
              <a:chOff x="3429000" y="2286000"/>
              <a:chExt cx="1145381" cy="1452265"/>
            </a:xfrm>
          </p:grpSpPr>
          <p:pic>
            <p:nvPicPr>
              <p:cNvPr id="14" name="Picture 13" descr="tickets.png"/>
              <p:cNvPicPr>
                <a:picLocks noChangeAspect="1"/>
              </p:cNvPicPr>
              <p:nvPr/>
            </p:nvPicPr>
            <p:blipFill>
              <a:blip r:embed="rId4" cstate="print"/>
              <a:srcRect l="5784" t="1767" r="16312" b="7441"/>
              <a:stretch>
                <a:fillRect/>
              </a:stretch>
            </p:blipFill>
            <p:spPr>
              <a:xfrm>
                <a:off x="3429000" y="2286000"/>
                <a:ext cx="1145381" cy="990600"/>
              </a:xfrm>
              <a:prstGeom prst="rect">
                <a:avLst/>
              </a:prstGeom>
            </p:spPr>
          </p:pic>
          <p:sp>
            <p:nvSpPr>
              <p:cNvPr id="15" name="TextBox 14"/>
              <p:cNvSpPr txBox="1"/>
              <p:nvPr/>
            </p:nvSpPr>
            <p:spPr>
              <a:xfrm>
                <a:off x="3505200" y="3276600"/>
                <a:ext cx="1032014" cy="461665"/>
              </a:xfrm>
              <a:prstGeom prst="rect">
                <a:avLst/>
              </a:prstGeom>
              <a:noFill/>
            </p:spPr>
            <p:txBody>
              <a:bodyPr wrap="none" rtlCol="0">
                <a:spAutoFit/>
              </a:bodyPr>
              <a:lstStyle/>
              <a:p>
                <a:r>
                  <a:rPr lang="en-US" sz="2400" i="1" dirty="0" smtClean="0"/>
                  <a:t>Tickets</a:t>
                </a:r>
                <a:endParaRPr lang="en-US" sz="2400" i="1" dirty="0"/>
              </a:p>
            </p:txBody>
          </p:sp>
        </p:grpSp>
        <p:sp>
          <p:nvSpPr>
            <p:cNvPr id="32" name="Right Arrow 31"/>
            <p:cNvSpPr/>
            <p:nvPr/>
          </p:nvSpPr>
          <p:spPr>
            <a:xfrm rot="19800000">
              <a:off x="1638154" y="5023768"/>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grpSp>
        <p:nvGrpSpPr>
          <p:cNvPr id="46" name="Group 45"/>
          <p:cNvGrpSpPr/>
          <p:nvPr/>
        </p:nvGrpSpPr>
        <p:grpSpPr>
          <a:xfrm>
            <a:off x="304800" y="1752600"/>
            <a:ext cx="1843894" cy="1371601"/>
            <a:chOff x="304800" y="1752600"/>
            <a:chExt cx="1843894" cy="1371601"/>
          </a:xfrm>
        </p:grpSpPr>
        <p:grpSp>
          <p:nvGrpSpPr>
            <p:cNvPr id="10" name="Group 9"/>
            <p:cNvGrpSpPr/>
            <p:nvPr/>
          </p:nvGrpSpPr>
          <p:grpSpPr>
            <a:xfrm>
              <a:off x="304800" y="1752600"/>
              <a:ext cx="1358770" cy="1371601"/>
              <a:chOff x="2908430" y="2362199"/>
              <a:chExt cx="1358770" cy="1371601"/>
            </a:xfrm>
          </p:grpSpPr>
          <p:sp>
            <p:nvSpPr>
              <p:cNvPr id="11" name="Flowchart: Magnetic Disk 10"/>
              <p:cNvSpPr/>
              <p:nvPr/>
            </p:nvSpPr>
            <p:spPr>
              <a:xfrm>
                <a:off x="3289430" y="2362199"/>
                <a:ext cx="609600" cy="870857"/>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908430" y="3272135"/>
                <a:ext cx="1358770" cy="461665"/>
              </a:xfrm>
              <a:prstGeom prst="rect">
                <a:avLst/>
              </a:prstGeom>
              <a:noFill/>
            </p:spPr>
            <p:txBody>
              <a:bodyPr wrap="none" rtlCol="0">
                <a:spAutoFit/>
              </a:bodyPr>
              <a:lstStyle/>
              <a:p>
                <a:r>
                  <a:rPr lang="en-US" sz="2400" i="1" dirty="0" smtClean="0"/>
                  <a:t>Inventory</a:t>
                </a:r>
                <a:endParaRPr lang="en-US" sz="2400" i="1" dirty="0"/>
              </a:p>
            </p:txBody>
          </p:sp>
        </p:grpSp>
        <p:sp>
          <p:nvSpPr>
            <p:cNvPr id="33" name="Right Arrow 32"/>
            <p:cNvSpPr/>
            <p:nvPr/>
          </p:nvSpPr>
          <p:spPr>
            <a:xfrm rot="1800000">
              <a:off x="1691494" y="2262376"/>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16" name="Rounded Rectangle 15"/>
          <p:cNvSpPr/>
          <p:nvPr/>
        </p:nvSpPr>
        <p:spPr>
          <a:xfrm>
            <a:off x="2209800" y="2590800"/>
            <a:ext cx="4648200" cy="2438400"/>
          </a:xfrm>
          <a:prstGeom prst="roundRect">
            <a:avLst>
              <a:gd name="adj" fmla="val 12500"/>
            </a:avLst>
          </a:prstGeom>
        </p:spPr>
        <p:style>
          <a:lnRef idx="0">
            <a:schemeClr val="accent4"/>
          </a:lnRef>
          <a:fillRef idx="3">
            <a:schemeClr val="accent4"/>
          </a:fillRef>
          <a:effectRef idx="3">
            <a:schemeClr val="accent4"/>
          </a:effectRef>
          <a:fontRef idx="minor">
            <a:schemeClr val="lt1"/>
          </a:fontRef>
        </p:style>
        <p:txBody>
          <a:bodyPr lIns="45720" tIns="0" rIns="45720" rtlCol="0" anchor="t" anchorCtr="0"/>
          <a:lstStyle/>
          <a:p>
            <a:pPr algn="ctr"/>
            <a:r>
              <a:rPr lang="en-US" sz="2800" b="1" dirty="0" smtClean="0"/>
              <a:t>MPA framework</a:t>
            </a:r>
            <a:endParaRPr lang="en-US" sz="2800" b="1" dirty="0"/>
          </a:p>
        </p:txBody>
      </p:sp>
      <p:sp>
        <p:nvSpPr>
          <p:cNvPr id="27" name="Rounded Rectangle 26"/>
          <p:cNvSpPr/>
          <p:nvPr/>
        </p:nvSpPr>
        <p:spPr>
          <a:xfrm>
            <a:off x="2286000" y="3124200"/>
            <a:ext cx="2133600" cy="1752600"/>
          </a:xfrm>
          <a:prstGeom prst="roundRect">
            <a:avLst/>
          </a:prstGeom>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en-US" sz="2400" dirty="0" smtClean="0"/>
              <a:t>Quantify management practices and network health</a:t>
            </a:r>
            <a:endParaRPr lang="en-US" sz="2400" dirty="0"/>
          </a:p>
        </p:txBody>
      </p:sp>
      <p:grpSp>
        <p:nvGrpSpPr>
          <p:cNvPr id="50" name="Group 49"/>
          <p:cNvGrpSpPr/>
          <p:nvPr/>
        </p:nvGrpSpPr>
        <p:grpSpPr>
          <a:xfrm>
            <a:off x="4267200" y="3124200"/>
            <a:ext cx="2438400" cy="1752600"/>
            <a:chOff x="4267200" y="3048000"/>
            <a:chExt cx="2438400" cy="1752600"/>
          </a:xfrm>
        </p:grpSpPr>
        <p:sp>
          <p:nvSpPr>
            <p:cNvPr id="34" name="Rounded Rectangle 33"/>
            <p:cNvSpPr/>
            <p:nvPr/>
          </p:nvSpPr>
          <p:spPr>
            <a:xfrm>
              <a:off x="4572000" y="3048000"/>
              <a:ext cx="2133600" cy="1752600"/>
            </a:xfrm>
            <a:prstGeom prst="roundRect">
              <a:avLst/>
            </a:prstGeom>
          </p:spPr>
          <p:style>
            <a:lnRef idx="1">
              <a:schemeClr val="accent5"/>
            </a:lnRef>
            <a:fillRef idx="2">
              <a:schemeClr val="accent5"/>
            </a:fillRef>
            <a:effectRef idx="1">
              <a:schemeClr val="accent5"/>
            </a:effectRef>
            <a:fontRef idx="minor">
              <a:schemeClr val="dk1"/>
            </a:fontRef>
          </p:style>
          <p:txBody>
            <a:bodyPr lIns="45720" rIns="45720" rtlCol="0" anchor="ctr"/>
            <a:lstStyle/>
            <a:p>
              <a:pPr algn="ctr"/>
              <a:r>
                <a:rPr lang="en-US" sz="2400" dirty="0" smtClean="0"/>
                <a:t>Analyze relationships</a:t>
              </a:r>
              <a:endParaRPr lang="en-US" sz="2400" dirty="0"/>
            </a:p>
          </p:txBody>
        </p:sp>
        <p:sp>
          <p:nvSpPr>
            <p:cNvPr id="36" name="Right Arrow 35"/>
            <p:cNvSpPr/>
            <p:nvPr/>
          </p:nvSpPr>
          <p:spPr>
            <a:xfrm>
              <a:off x="4267200" y="3810000"/>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grpSp>
        <p:nvGrpSpPr>
          <p:cNvPr id="51" name="Group 50"/>
          <p:cNvGrpSpPr/>
          <p:nvPr/>
        </p:nvGrpSpPr>
        <p:grpSpPr>
          <a:xfrm>
            <a:off x="6933763" y="1752600"/>
            <a:ext cx="1978431" cy="2158663"/>
            <a:chOff x="6933763" y="1752600"/>
            <a:chExt cx="1978431" cy="2158663"/>
          </a:xfrm>
        </p:grpSpPr>
        <p:sp>
          <p:nvSpPr>
            <p:cNvPr id="39" name="Right Arrow 38"/>
            <p:cNvSpPr/>
            <p:nvPr/>
          </p:nvSpPr>
          <p:spPr>
            <a:xfrm rot="19800000">
              <a:off x="6933763" y="2601555"/>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45" name="Group 44"/>
            <p:cNvGrpSpPr/>
            <p:nvPr/>
          </p:nvGrpSpPr>
          <p:grpSpPr>
            <a:xfrm>
              <a:off x="7280016" y="1752600"/>
              <a:ext cx="1632178" cy="2158663"/>
              <a:chOff x="7394606" y="1676400"/>
              <a:chExt cx="1632178" cy="2158663"/>
            </a:xfrm>
          </p:grpSpPr>
          <p:sp>
            <p:nvSpPr>
              <p:cNvPr id="41" name="TextBox 40"/>
              <p:cNvSpPr txBox="1"/>
              <p:nvPr/>
            </p:nvSpPr>
            <p:spPr>
              <a:xfrm>
                <a:off x="7394606" y="2819400"/>
                <a:ext cx="1632178" cy="1015663"/>
              </a:xfrm>
              <a:prstGeom prst="rect">
                <a:avLst/>
              </a:prstGeom>
              <a:noFill/>
            </p:spPr>
            <p:txBody>
              <a:bodyPr wrap="none" rtlCol="0">
                <a:spAutoFit/>
              </a:bodyPr>
              <a:lstStyle/>
              <a:p>
                <a:pPr algn="ctr">
                  <a:lnSpc>
                    <a:spcPts val="2400"/>
                  </a:lnSpc>
                </a:pPr>
                <a:r>
                  <a:rPr lang="en-US" sz="2400" i="1" dirty="0" smtClean="0"/>
                  <a:t>Practices</a:t>
                </a:r>
                <a:br>
                  <a:rPr lang="en-US" sz="2400" i="1" dirty="0" smtClean="0"/>
                </a:br>
                <a:r>
                  <a:rPr lang="en-US" sz="2400" i="1" dirty="0" smtClean="0"/>
                  <a:t>that cause</a:t>
                </a:r>
                <a:br>
                  <a:rPr lang="en-US" sz="2400" i="1" dirty="0" smtClean="0"/>
                </a:br>
                <a:r>
                  <a:rPr lang="en-US" sz="2400" i="1" dirty="0" smtClean="0"/>
                  <a:t>poor health</a:t>
                </a:r>
                <a:endParaRPr lang="en-US" sz="2400" i="1" dirty="0"/>
              </a:p>
            </p:txBody>
          </p:sp>
          <p:pic>
            <p:nvPicPr>
              <p:cNvPr id="44" name="Content Placeholder 39" descr="paper_with_paperclip.png"/>
              <p:cNvPicPr>
                <a:picLocks noChangeAspect="1"/>
              </p:cNvPicPr>
              <p:nvPr/>
            </p:nvPicPr>
            <p:blipFill>
              <a:blip r:embed="rId5" cstate="print"/>
              <a:stretch>
                <a:fillRect/>
              </a:stretch>
            </p:blipFill>
            <p:spPr>
              <a:xfrm>
                <a:off x="7620228" y="1676400"/>
                <a:ext cx="1142772" cy="1142772"/>
              </a:xfrm>
              <a:prstGeom prst="rect">
                <a:avLst/>
              </a:prstGeom>
            </p:spPr>
          </p:pic>
        </p:grpSp>
      </p:grpSp>
      <p:sp>
        <p:nvSpPr>
          <p:cNvPr id="109" name="Rounded Rectangle 108"/>
          <p:cNvSpPr/>
          <p:nvPr/>
        </p:nvSpPr>
        <p:spPr>
          <a:xfrm>
            <a:off x="2209800" y="5257800"/>
            <a:ext cx="4648200" cy="1143000"/>
          </a:xfrm>
          <a:prstGeom prst="roundRect">
            <a:avLst/>
          </a:prstGeom>
        </p:spPr>
        <p:style>
          <a:lnRef idx="1">
            <a:schemeClr val="accent1"/>
          </a:lnRef>
          <a:fillRef idx="3">
            <a:schemeClr val="accent1"/>
          </a:fillRef>
          <a:effectRef idx="2">
            <a:schemeClr val="accent1"/>
          </a:effectRef>
          <a:fontRef idx="minor">
            <a:schemeClr val="lt1"/>
          </a:fontRef>
        </p:style>
        <p:txBody>
          <a:bodyPr lIns="45720" rIns="45720" rtlCol="0" anchor="ctr"/>
          <a:lstStyle/>
          <a:p>
            <a:pPr algn="ctr"/>
            <a:r>
              <a:rPr lang="en-US" sz="2800" dirty="0" smtClean="0"/>
              <a:t>Apply to 850+ networks from a large online service provider</a:t>
            </a:r>
            <a:endParaRPr lang="en-US" sz="2800" b="1" dirty="0"/>
          </a:p>
        </p:txBody>
      </p:sp>
      <p:grpSp>
        <p:nvGrpSpPr>
          <p:cNvPr id="49" name="Group 48"/>
          <p:cNvGrpSpPr/>
          <p:nvPr/>
        </p:nvGrpSpPr>
        <p:grpSpPr>
          <a:xfrm>
            <a:off x="6934056" y="4062412"/>
            <a:ext cx="1790554" cy="2143374"/>
            <a:chOff x="6934056" y="4062412"/>
            <a:chExt cx="1790554" cy="2143374"/>
          </a:xfrm>
        </p:grpSpPr>
        <p:sp>
          <p:nvSpPr>
            <p:cNvPr id="24" name="TextBox 23"/>
            <p:cNvSpPr txBox="1"/>
            <p:nvPr/>
          </p:nvSpPr>
          <p:spPr>
            <a:xfrm>
              <a:off x="7312044" y="5493603"/>
              <a:ext cx="1412566" cy="712183"/>
            </a:xfrm>
            <a:prstGeom prst="rect">
              <a:avLst/>
            </a:prstGeom>
            <a:noFill/>
          </p:spPr>
          <p:txBody>
            <a:bodyPr wrap="none" rtlCol="0">
              <a:spAutoFit/>
            </a:bodyPr>
            <a:lstStyle/>
            <a:p>
              <a:pPr algn="ctr">
                <a:lnSpc>
                  <a:spcPts val="2400"/>
                </a:lnSpc>
              </a:pPr>
              <a:r>
                <a:rPr lang="en-US" sz="2400" i="1" dirty="0" smtClean="0"/>
                <a:t>Predictive</a:t>
              </a:r>
              <a:br>
                <a:rPr lang="en-US" sz="2400" i="1" dirty="0" smtClean="0"/>
              </a:br>
              <a:r>
                <a:rPr lang="en-US" sz="2400" i="1" dirty="0" smtClean="0"/>
                <a:t>model</a:t>
              </a:r>
              <a:endParaRPr lang="en-US" sz="2400" i="1" dirty="0"/>
            </a:p>
          </p:txBody>
        </p:sp>
        <p:sp>
          <p:nvSpPr>
            <p:cNvPr id="37" name="Right Arrow 36"/>
            <p:cNvSpPr/>
            <p:nvPr/>
          </p:nvSpPr>
          <p:spPr>
            <a:xfrm rot="1800000">
              <a:off x="6934056" y="4658955"/>
              <a:ext cx="457200" cy="27432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grpSp>
          <p:nvGrpSpPr>
            <p:cNvPr id="43" name="Group 42"/>
            <p:cNvGrpSpPr/>
            <p:nvPr/>
          </p:nvGrpSpPr>
          <p:grpSpPr>
            <a:xfrm>
              <a:off x="7464444" y="4062412"/>
              <a:ext cx="1143000" cy="1500188"/>
              <a:chOff x="7464444" y="4062412"/>
              <a:chExt cx="1143000" cy="1500188"/>
            </a:xfrm>
          </p:grpSpPr>
          <p:pic>
            <p:nvPicPr>
              <p:cNvPr id="22" name="Picture 21" descr="crystal_ball.jpg"/>
              <p:cNvPicPr>
                <a:picLocks noChangeAspect="1"/>
              </p:cNvPicPr>
              <p:nvPr/>
            </p:nvPicPr>
            <p:blipFill>
              <a:blip r:embed="rId6" cstate="print"/>
              <a:srcRect l="14286" r="9524"/>
              <a:stretch>
                <a:fillRect/>
              </a:stretch>
            </p:blipFill>
            <p:spPr>
              <a:xfrm>
                <a:off x="7464444" y="4062412"/>
                <a:ext cx="1143000" cy="1500188"/>
              </a:xfrm>
              <a:prstGeom prst="rect">
                <a:avLst/>
              </a:prstGeom>
            </p:spPr>
          </p:pic>
          <p:pic>
            <p:nvPicPr>
              <p:cNvPr id="40" name="Picture 39" descr="org_chart.png"/>
              <p:cNvPicPr>
                <a:picLocks noChangeAspect="1"/>
              </p:cNvPicPr>
              <p:nvPr/>
            </p:nvPicPr>
            <p:blipFill>
              <a:blip r:embed="rId7" cstate="print"/>
              <a:stretch>
                <a:fillRect/>
              </a:stretch>
            </p:blipFill>
            <p:spPr>
              <a:xfrm>
                <a:off x="7575332" y="4269830"/>
                <a:ext cx="838200" cy="838200"/>
              </a:xfrm>
              <a:prstGeom prst="rect">
                <a:avLst/>
              </a:prstGeom>
            </p:spPr>
          </p:pic>
          <p:sp>
            <p:nvSpPr>
              <p:cNvPr id="42" name="Oval 41"/>
              <p:cNvSpPr/>
              <p:nvPr/>
            </p:nvSpPr>
            <p:spPr>
              <a:xfrm>
                <a:off x="7467600" y="4114800"/>
                <a:ext cx="1066800" cy="990600"/>
              </a:xfrm>
              <a:prstGeom prst="ellipse">
                <a:avLst/>
              </a:pr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left)">
                                      <p:cBhvr>
                                        <p:cTn id="11" dur="500"/>
                                        <p:tgtEl>
                                          <p:spTgt spid="4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wipe(left)">
                                      <p:cBhvr>
                                        <p:cTn id="15" dur="500"/>
                                        <p:tgtEl>
                                          <p:spTgt spid="4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wipe(left)">
                                      <p:cBhvr>
                                        <p:cTn id="25" dur="500"/>
                                        <p:tgtEl>
                                          <p:spTgt spid="5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left)">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left)">
                                      <p:cBhvr>
                                        <p:cTn id="35" dur="5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2209800"/>
            <a:ext cx="7848600" cy="533400"/>
          </a:xfrm>
          <a:prstGeom prst="rect">
            <a:avLst/>
          </a:prstGeom>
          <a:solidFill>
            <a:srgbClr val="FFFF00">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514350" indent="-514350"/>
            <a:r>
              <a:rPr lang="en-US" dirty="0" smtClean="0">
                <a:solidFill>
                  <a:schemeClr val="bg1">
                    <a:lumMod val="75000"/>
                  </a:schemeClr>
                </a:solidFill>
              </a:rPr>
              <a:t>Motivation</a:t>
            </a:r>
          </a:p>
          <a:p>
            <a:pPr marL="514350" indent="-514350"/>
            <a:r>
              <a:rPr lang="en-US" dirty="0" smtClean="0"/>
              <a:t>How do we…</a:t>
            </a:r>
          </a:p>
          <a:p>
            <a:pPr marL="914400" lvl="1" indent="-514350">
              <a:buFont typeface="+mj-lt"/>
              <a:buAutoNum type="arabicPeriod"/>
            </a:pPr>
            <a:r>
              <a:rPr lang="en-US" dirty="0" smtClean="0"/>
              <a:t> </a:t>
            </a:r>
            <a:r>
              <a:rPr lang="en-US" b="1" dirty="0" smtClean="0"/>
              <a:t>Quantify </a:t>
            </a:r>
            <a:r>
              <a:rPr lang="en-US" dirty="0" smtClean="0"/>
              <a:t>an organization’s practices?</a:t>
            </a:r>
          </a:p>
          <a:p>
            <a:pPr marL="914400" lvl="1" indent="-514350">
              <a:buFont typeface="+mj-lt"/>
              <a:buAutoNum type="arabicPeriod"/>
            </a:pPr>
            <a:r>
              <a:rPr lang="en-US" dirty="0" smtClean="0"/>
              <a:t> Identify which practices </a:t>
            </a:r>
            <a:r>
              <a:rPr lang="en-US" b="1" dirty="0" smtClean="0"/>
              <a:t>impact</a:t>
            </a:r>
            <a:r>
              <a:rPr lang="en-US" dirty="0" smtClean="0"/>
              <a:t> network health?</a:t>
            </a:r>
          </a:p>
          <a:p>
            <a:pPr marL="914400" lvl="1" indent="-514350">
              <a:buFont typeface="+mj-lt"/>
              <a:buAutoNum type="arabicPeriod"/>
            </a:pPr>
            <a:r>
              <a:rPr lang="en-US" dirty="0" smtClean="0"/>
              <a:t> </a:t>
            </a:r>
            <a:r>
              <a:rPr lang="en-US" b="1" dirty="0" smtClean="0"/>
              <a:t>Predict </a:t>
            </a:r>
            <a:r>
              <a:rPr lang="en-US" dirty="0" smtClean="0"/>
              <a:t>network health given a set of practices?</a:t>
            </a:r>
            <a:br>
              <a:rPr lang="en-US" dirty="0" smtClean="0"/>
            </a:br>
            <a:endParaRPr lang="en-US" dirty="0" smtClean="0"/>
          </a:p>
        </p:txBody>
      </p:sp>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3.64162E-6 L -3.33333E-6 0.08324 " pathEditMode="relative" rAng="0" ptsTypes="AA">
                                      <p:cBhvr>
                                        <p:cTn id="6" dur="500" fill="hold"/>
                                        <p:tgtEl>
                                          <p:spTgt spid="5"/>
                                        </p:tgtEl>
                                        <p:attrNameLst>
                                          <p:attrName>ppt_x</p:attrName>
                                          <p:attrName>ppt_y</p:attrName>
                                        </p:attrNameLst>
                                      </p:cBhvr>
                                      <p:rCtr x="0" y="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management practices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t>Design practices</a:t>
            </a:r>
            <a:r>
              <a:rPr lang="en-US" dirty="0" smtClean="0"/>
              <a:t> – long-term decisions</a:t>
            </a:r>
            <a:br>
              <a:rPr lang="en-US" dirty="0" smtClean="0"/>
            </a:br>
            <a:r>
              <a:rPr lang="en-US" dirty="0" smtClean="0"/>
              <a:t>about network structure</a:t>
            </a:r>
          </a:p>
          <a:p>
            <a:pPr marL="914400" lvl="1" indent="-514350"/>
            <a:r>
              <a:rPr lang="en-US" dirty="0" smtClean="0"/>
              <a:t># of devices, roles, models</a:t>
            </a:r>
          </a:p>
          <a:p>
            <a:pPr marL="914400" lvl="1" indent="-514350"/>
            <a:r>
              <a:rPr lang="en-US" dirty="0" smtClean="0"/>
              <a:t>routing protocols, size of routing domains, …</a:t>
            </a:r>
          </a:p>
          <a:p>
            <a:pPr marL="514350" indent="-514350">
              <a:buFont typeface="+mj-lt"/>
              <a:buAutoNum type="arabicPeriod"/>
            </a:pPr>
            <a:r>
              <a:rPr lang="en-US" b="1" dirty="0" smtClean="0"/>
              <a:t>Operational practices</a:t>
            </a:r>
            <a:r>
              <a:rPr lang="en-US" dirty="0" smtClean="0"/>
              <a:t> – day-to-day </a:t>
            </a:r>
            <a:br>
              <a:rPr lang="en-US" dirty="0" smtClean="0"/>
            </a:br>
            <a:r>
              <a:rPr lang="en-US" dirty="0" smtClean="0"/>
              <a:t>activities that address emerging needs</a:t>
            </a:r>
          </a:p>
          <a:p>
            <a:pPr marL="914400" lvl="1" indent="-514350"/>
            <a:r>
              <a:rPr lang="en-US" dirty="0" smtClean="0"/>
              <a:t>frequency of </a:t>
            </a:r>
            <a:r>
              <a:rPr lang="en-US" dirty="0" err="1" smtClean="0"/>
              <a:t>config</a:t>
            </a:r>
            <a:r>
              <a:rPr lang="en-US" dirty="0" smtClean="0"/>
              <a:t> changes, fraction automated, types of stanzas changed, …</a:t>
            </a:r>
          </a:p>
        </p:txBody>
      </p:sp>
      <p:sp>
        <p:nvSpPr>
          <p:cNvPr id="4" name="Slide Number Placeholder 3"/>
          <p:cNvSpPr>
            <a:spLocks noGrp="1"/>
          </p:cNvSpPr>
          <p:nvPr>
            <p:ph type="sldNum" sz="quarter" idx="12"/>
          </p:nvPr>
        </p:nvSpPr>
        <p:spPr/>
        <p:txBody>
          <a:bodyPr/>
          <a:lstStyle/>
          <a:p>
            <a:fld id="{495541B1-8247-4FB6-A570-4B958C737D99}" type="slidenum">
              <a:rPr lang="en-US" smtClean="0"/>
              <a:pPr/>
              <a:t>7</a:t>
            </a:fld>
            <a:endParaRPr lang="en-US"/>
          </a:p>
        </p:txBody>
      </p:sp>
      <p:grpSp>
        <p:nvGrpSpPr>
          <p:cNvPr id="5" name="Group 4"/>
          <p:cNvGrpSpPr/>
          <p:nvPr/>
        </p:nvGrpSpPr>
        <p:grpSpPr>
          <a:xfrm>
            <a:off x="5894438" y="2362200"/>
            <a:ext cx="1573162" cy="762000"/>
            <a:chOff x="914400" y="4648201"/>
            <a:chExt cx="3657600" cy="1771649"/>
          </a:xfrm>
        </p:grpSpPr>
        <p:pic>
          <p:nvPicPr>
            <p:cNvPr id="6" name="Picture 5" descr="switch_hp_procurve_6600.jpg"/>
            <p:cNvPicPr>
              <a:picLocks noChangeAspect="1"/>
            </p:cNvPicPr>
            <p:nvPr/>
          </p:nvPicPr>
          <p:blipFill>
            <a:blip r:embed="rId3" cstate="print"/>
            <a:stretch>
              <a:fillRect/>
            </a:stretch>
          </p:blipFill>
          <p:spPr>
            <a:xfrm>
              <a:off x="914400" y="5257800"/>
              <a:ext cx="3629025" cy="1162050"/>
            </a:xfrm>
            <a:prstGeom prst="rect">
              <a:avLst/>
            </a:prstGeom>
          </p:spPr>
        </p:pic>
        <p:pic>
          <p:nvPicPr>
            <p:cNvPr id="7" name="Picture 6" descr="juniper_netscreen.jpg"/>
            <p:cNvPicPr>
              <a:picLocks noChangeAspect="1"/>
            </p:cNvPicPr>
            <p:nvPr/>
          </p:nvPicPr>
          <p:blipFill>
            <a:blip r:embed="rId4" cstate="print"/>
            <a:stretch>
              <a:fillRect/>
            </a:stretch>
          </p:blipFill>
          <p:spPr>
            <a:xfrm>
              <a:off x="990600" y="5029200"/>
              <a:ext cx="3552761" cy="814402"/>
            </a:xfrm>
            <a:prstGeom prst="rect">
              <a:avLst/>
            </a:prstGeom>
          </p:spPr>
        </p:pic>
        <p:pic>
          <p:nvPicPr>
            <p:cNvPr id="8" name="Picture 2" descr="C:\Users\agember\Documents\Dropbox\clipart\devices\cisco_3750.jpg"/>
            <p:cNvPicPr>
              <a:picLocks noChangeAspect="1" noChangeArrowheads="1"/>
            </p:cNvPicPr>
            <p:nvPr/>
          </p:nvPicPr>
          <p:blipFill>
            <a:blip r:embed="rId5" cstate="print"/>
            <a:srcRect/>
            <a:stretch>
              <a:fillRect/>
            </a:stretch>
          </p:blipFill>
          <p:spPr bwMode="auto">
            <a:xfrm>
              <a:off x="914400" y="4648201"/>
              <a:ext cx="3657600" cy="462782"/>
            </a:xfrm>
            <a:prstGeom prst="rect">
              <a:avLst/>
            </a:prstGeom>
            <a:noFill/>
          </p:spPr>
        </p:pic>
      </p:grpSp>
      <p:grpSp>
        <p:nvGrpSpPr>
          <p:cNvPr id="15" name="Group 14"/>
          <p:cNvGrpSpPr/>
          <p:nvPr/>
        </p:nvGrpSpPr>
        <p:grpSpPr>
          <a:xfrm>
            <a:off x="6248400" y="5257800"/>
            <a:ext cx="2286000" cy="914400"/>
            <a:chOff x="5638800" y="5410200"/>
            <a:chExt cx="2286000" cy="914400"/>
          </a:xfrm>
        </p:grpSpPr>
        <p:pic>
          <p:nvPicPr>
            <p:cNvPr id="9" name="Picture 8" descr="edit-select-all-2.png"/>
            <p:cNvPicPr>
              <a:picLocks noChangeAspect="1"/>
            </p:cNvPicPr>
            <p:nvPr/>
          </p:nvPicPr>
          <p:blipFill>
            <a:blip r:embed="rId6" cstate="print"/>
            <a:stretch>
              <a:fillRect/>
            </a:stretch>
          </p:blipFill>
          <p:spPr>
            <a:xfrm>
              <a:off x="5638800" y="5410200"/>
              <a:ext cx="701036" cy="701036"/>
            </a:xfrm>
            <a:prstGeom prst="rect">
              <a:avLst/>
            </a:prstGeom>
          </p:spPr>
        </p:pic>
        <p:pic>
          <p:nvPicPr>
            <p:cNvPr id="11" name="Picture 10" descr="format-justify-left-4.png"/>
            <p:cNvPicPr>
              <a:picLocks noChangeAspect="1"/>
            </p:cNvPicPr>
            <p:nvPr/>
          </p:nvPicPr>
          <p:blipFill>
            <a:blip r:embed="rId7" cstate="print"/>
            <a:stretch>
              <a:fillRect/>
            </a:stretch>
          </p:blipFill>
          <p:spPr>
            <a:xfrm>
              <a:off x="6324600" y="5410200"/>
              <a:ext cx="685800" cy="685800"/>
            </a:xfrm>
            <a:prstGeom prst="rect">
              <a:avLst/>
            </a:prstGeom>
          </p:spPr>
        </p:pic>
        <p:pic>
          <p:nvPicPr>
            <p:cNvPr id="12" name="Picture 11" descr="format-justify-left-4.png"/>
            <p:cNvPicPr>
              <a:picLocks noChangeAspect="1"/>
            </p:cNvPicPr>
            <p:nvPr/>
          </p:nvPicPr>
          <p:blipFill>
            <a:blip r:embed="rId7" cstate="print"/>
            <a:stretch>
              <a:fillRect/>
            </a:stretch>
          </p:blipFill>
          <p:spPr>
            <a:xfrm>
              <a:off x="7010400" y="5410200"/>
              <a:ext cx="685800" cy="685800"/>
            </a:xfrm>
            <a:prstGeom prst="rect">
              <a:avLst/>
            </a:prstGeom>
          </p:spPr>
        </p:pic>
        <p:pic>
          <p:nvPicPr>
            <p:cNvPr id="14" name="Picture 13" descr="wrench_and_gear.png"/>
            <p:cNvPicPr>
              <a:picLocks noChangeAspect="1"/>
            </p:cNvPicPr>
            <p:nvPr/>
          </p:nvPicPr>
          <p:blipFill>
            <a:blip r:embed="rId8" cstate="print"/>
            <a:stretch>
              <a:fillRect/>
            </a:stretch>
          </p:blipFill>
          <p:spPr>
            <a:xfrm>
              <a:off x="7315200" y="5715000"/>
              <a:ext cx="609600" cy="609600"/>
            </a:xfrm>
            <a:prstGeom prst="rect">
              <a:avLst/>
            </a:prstGeom>
          </p:spPr>
        </p:pic>
      </p:grpSp>
      <p:sp>
        <p:nvSpPr>
          <p:cNvPr id="17" name="Rounded Rectangle 16"/>
          <p:cNvSpPr/>
          <p:nvPr/>
        </p:nvSpPr>
        <p:spPr>
          <a:xfrm>
            <a:off x="685800" y="5791200"/>
            <a:ext cx="53340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t>Practices not directly logged!</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Inferring management practices</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8</a:t>
            </a:fld>
            <a:endParaRPr lang="en-US"/>
          </a:p>
        </p:txBody>
      </p:sp>
      <p:grpSp>
        <p:nvGrpSpPr>
          <p:cNvPr id="30" name="Group 29"/>
          <p:cNvGrpSpPr/>
          <p:nvPr/>
        </p:nvGrpSpPr>
        <p:grpSpPr>
          <a:xfrm>
            <a:off x="685800" y="1676400"/>
            <a:ext cx="4899732" cy="1878096"/>
            <a:chOff x="685800" y="1828800"/>
            <a:chExt cx="4899732" cy="1878096"/>
          </a:xfrm>
        </p:grpSpPr>
        <p:grpSp>
          <p:nvGrpSpPr>
            <p:cNvPr id="3" name="Group 4"/>
            <p:cNvGrpSpPr/>
            <p:nvPr/>
          </p:nvGrpSpPr>
          <p:grpSpPr>
            <a:xfrm>
              <a:off x="2438400" y="1828800"/>
              <a:ext cx="1119153" cy="1463036"/>
              <a:chOff x="1295400" y="2270764"/>
              <a:chExt cx="1119153" cy="1463036"/>
            </a:xfrm>
          </p:grpSpPr>
          <p:pic>
            <p:nvPicPr>
              <p:cNvPr id="6" name="Picture 5" descr="format-justify-fill-4.png"/>
              <p:cNvPicPr>
                <a:picLocks noChangeAspect="1"/>
              </p:cNvPicPr>
              <p:nvPr/>
            </p:nvPicPr>
            <p:blipFill>
              <a:blip r:embed="rId3" cstate="print"/>
              <a:stretch>
                <a:fillRect/>
              </a:stretch>
            </p:blipFill>
            <p:spPr>
              <a:xfrm>
                <a:off x="1295400" y="2438400"/>
                <a:ext cx="685800" cy="685800"/>
              </a:xfrm>
              <a:prstGeom prst="rect">
                <a:avLst/>
              </a:prstGeom>
            </p:spPr>
          </p:pic>
          <p:pic>
            <p:nvPicPr>
              <p:cNvPr id="7" name="Picture 6" descr="format-justify-fill-4.png"/>
              <p:cNvPicPr>
                <a:picLocks noChangeAspect="1"/>
              </p:cNvPicPr>
              <p:nvPr/>
            </p:nvPicPr>
            <p:blipFill>
              <a:blip r:embed="rId3" cstate="print"/>
              <a:stretch>
                <a:fillRect/>
              </a:stretch>
            </p:blipFill>
            <p:spPr>
              <a:xfrm>
                <a:off x="1676400" y="2270764"/>
                <a:ext cx="701036" cy="701036"/>
              </a:xfrm>
              <a:prstGeom prst="rect">
                <a:avLst/>
              </a:prstGeom>
            </p:spPr>
          </p:pic>
          <p:pic>
            <p:nvPicPr>
              <p:cNvPr id="8" name="Picture 7" descr="format-justify-fill-4.png"/>
              <p:cNvPicPr>
                <a:picLocks noChangeAspect="1"/>
              </p:cNvPicPr>
              <p:nvPr/>
            </p:nvPicPr>
            <p:blipFill>
              <a:blip r:embed="rId3" cstate="print"/>
              <a:stretch>
                <a:fillRect/>
              </a:stretch>
            </p:blipFill>
            <p:spPr>
              <a:xfrm>
                <a:off x="1524000" y="2590800"/>
                <a:ext cx="701036" cy="701036"/>
              </a:xfrm>
              <a:prstGeom prst="rect">
                <a:avLst/>
              </a:prstGeom>
            </p:spPr>
          </p:pic>
          <p:sp>
            <p:nvSpPr>
              <p:cNvPr id="9" name="TextBox 8"/>
              <p:cNvSpPr txBox="1"/>
              <p:nvPr/>
            </p:nvSpPr>
            <p:spPr>
              <a:xfrm>
                <a:off x="1295400" y="3272135"/>
                <a:ext cx="1119153" cy="461665"/>
              </a:xfrm>
              <a:prstGeom prst="rect">
                <a:avLst/>
              </a:prstGeom>
              <a:noFill/>
            </p:spPr>
            <p:txBody>
              <a:bodyPr wrap="none" rtlCol="0">
                <a:spAutoFit/>
              </a:bodyPr>
              <a:lstStyle/>
              <a:p>
                <a:r>
                  <a:rPr lang="en-US" sz="2400" i="1" dirty="0" err="1" smtClean="0"/>
                  <a:t>Configs</a:t>
                </a:r>
                <a:endParaRPr lang="en-US" sz="2400" i="1" dirty="0"/>
              </a:p>
            </p:txBody>
          </p:sp>
        </p:grpSp>
        <p:grpSp>
          <p:nvGrpSpPr>
            <p:cNvPr id="5" name="Group 9"/>
            <p:cNvGrpSpPr/>
            <p:nvPr/>
          </p:nvGrpSpPr>
          <p:grpSpPr>
            <a:xfrm>
              <a:off x="685800" y="1965964"/>
              <a:ext cx="1358770" cy="1371601"/>
              <a:chOff x="2908430" y="2362199"/>
              <a:chExt cx="1358770" cy="1371601"/>
            </a:xfrm>
          </p:grpSpPr>
          <p:sp>
            <p:nvSpPr>
              <p:cNvPr id="11" name="Flowchart: Magnetic Disk 10"/>
              <p:cNvSpPr/>
              <p:nvPr/>
            </p:nvSpPr>
            <p:spPr>
              <a:xfrm>
                <a:off x="3289430" y="2362199"/>
                <a:ext cx="609600" cy="870857"/>
              </a:xfrm>
              <a:prstGeom prst="flowChartMagneticDisk">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908430" y="3272135"/>
                <a:ext cx="1358770" cy="461665"/>
              </a:xfrm>
              <a:prstGeom prst="rect">
                <a:avLst/>
              </a:prstGeom>
              <a:noFill/>
            </p:spPr>
            <p:txBody>
              <a:bodyPr wrap="none" rtlCol="0">
                <a:spAutoFit/>
              </a:bodyPr>
              <a:lstStyle/>
              <a:p>
                <a:r>
                  <a:rPr lang="en-US" sz="2400" i="1" dirty="0" smtClean="0"/>
                  <a:t>Inventory</a:t>
                </a:r>
                <a:endParaRPr lang="en-US" sz="2400" i="1" dirty="0"/>
              </a:p>
            </p:txBody>
          </p:sp>
        </p:grpSp>
        <p:sp>
          <p:nvSpPr>
            <p:cNvPr id="13" name="Right Arrow 12"/>
            <p:cNvSpPr/>
            <p:nvPr/>
          </p:nvSpPr>
          <p:spPr>
            <a:xfrm>
              <a:off x="3808898" y="2270764"/>
              <a:ext cx="464389" cy="304800"/>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10" name="Group 13"/>
            <p:cNvGrpSpPr/>
            <p:nvPr/>
          </p:nvGrpSpPr>
          <p:grpSpPr>
            <a:xfrm>
              <a:off x="4249910" y="1965964"/>
              <a:ext cx="1335622" cy="1740932"/>
              <a:chOff x="5454079" y="2362200"/>
              <a:chExt cx="1335622" cy="1740932"/>
            </a:xfrm>
          </p:grpSpPr>
          <p:pic>
            <p:nvPicPr>
              <p:cNvPr id="15" name="Picture 14" descr="wrench_and_gear.png"/>
              <p:cNvPicPr>
                <a:picLocks noChangeAspect="1"/>
              </p:cNvPicPr>
              <p:nvPr/>
            </p:nvPicPr>
            <p:blipFill>
              <a:blip r:embed="rId4" cstate="print"/>
              <a:stretch>
                <a:fillRect/>
              </a:stretch>
            </p:blipFill>
            <p:spPr>
              <a:xfrm>
                <a:off x="5639472" y="2362200"/>
                <a:ext cx="1066800" cy="1066800"/>
              </a:xfrm>
              <a:prstGeom prst="rect">
                <a:avLst/>
              </a:prstGeom>
            </p:spPr>
          </p:pic>
          <p:sp>
            <p:nvSpPr>
              <p:cNvPr id="16" name="TextBox 15"/>
              <p:cNvSpPr txBox="1"/>
              <p:nvPr/>
            </p:nvSpPr>
            <p:spPr>
              <a:xfrm>
                <a:off x="5454079" y="3272135"/>
                <a:ext cx="1335622" cy="830997"/>
              </a:xfrm>
              <a:prstGeom prst="rect">
                <a:avLst/>
              </a:prstGeom>
              <a:noFill/>
            </p:spPr>
            <p:txBody>
              <a:bodyPr wrap="none" rtlCol="0">
                <a:spAutoFit/>
              </a:bodyPr>
              <a:lstStyle/>
              <a:p>
                <a:pPr algn="ctr"/>
                <a:r>
                  <a:rPr lang="en-US" sz="2400" i="1" dirty="0" smtClean="0"/>
                  <a:t>Practices</a:t>
                </a:r>
                <a:br>
                  <a:rPr lang="en-US" sz="2400" i="1" dirty="0" smtClean="0"/>
                </a:br>
                <a:r>
                  <a:rPr lang="en-US" sz="2400" i="1" dirty="0" smtClean="0"/>
                  <a:t>(28)</a:t>
                </a:r>
                <a:endParaRPr lang="en-US" sz="2400" i="1" dirty="0"/>
              </a:p>
            </p:txBody>
          </p:sp>
        </p:grpSp>
        <p:sp>
          <p:nvSpPr>
            <p:cNvPr id="24" name="TextBox 23"/>
            <p:cNvSpPr txBox="1"/>
            <p:nvPr/>
          </p:nvSpPr>
          <p:spPr>
            <a:xfrm>
              <a:off x="1828800" y="2066989"/>
              <a:ext cx="489236" cy="646331"/>
            </a:xfrm>
            <a:prstGeom prst="rect">
              <a:avLst/>
            </a:prstGeom>
            <a:noFill/>
          </p:spPr>
          <p:txBody>
            <a:bodyPr wrap="none" rtlCol="0">
              <a:spAutoFit/>
            </a:bodyPr>
            <a:lstStyle/>
            <a:p>
              <a:r>
                <a:rPr lang="en-US" sz="3600" dirty="0">
                  <a:effectLst>
                    <a:outerShdw blurRad="38100" dist="38100" dir="2700000" algn="tl">
                      <a:srgbClr val="000000">
                        <a:alpha val="43137"/>
                      </a:srgbClr>
                    </a:outerShdw>
                  </a:effectLst>
                  <a:latin typeface="Arial Black" pitchFamily="34" charset="0"/>
                </a:rPr>
                <a:t>+</a:t>
              </a:r>
            </a:p>
          </p:txBody>
        </p:sp>
      </p:grpSp>
      <p:grpSp>
        <p:nvGrpSpPr>
          <p:cNvPr id="39" name="Group 38"/>
          <p:cNvGrpSpPr/>
          <p:nvPr/>
        </p:nvGrpSpPr>
        <p:grpSpPr>
          <a:xfrm>
            <a:off x="1524000" y="3429000"/>
            <a:ext cx="3315093" cy="1740932"/>
            <a:chOff x="844940" y="3642365"/>
            <a:chExt cx="3315093" cy="1740932"/>
          </a:xfrm>
        </p:grpSpPr>
        <p:grpSp>
          <p:nvGrpSpPr>
            <p:cNvPr id="14" name="Group 16"/>
            <p:cNvGrpSpPr/>
            <p:nvPr/>
          </p:nvGrpSpPr>
          <p:grpSpPr>
            <a:xfrm>
              <a:off x="2445140" y="3794765"/>
              <a:ext cx="1714893" cy="1588532"/>
              <a:chOff x="6882422" y="2514600"/>
              <a:chExt cx="1714893" cy="1588532"/>
            </a:xfrm>
          </p:grpSpPr>
          <p:sp>
            <p:nvSpPr>
              <p:cNvPr id="18" name="TextBox 17"/>
              <p:cNvSpPr txBox="1"/>
              <p:nvPr/>
            </p:nvSpPr>
            <p:spPr>
              <a:xfrm>
                <a:off x="6882422" y="3272135"/>
                <a:ext cx="1714893" cy="830997"/>
              </a:xfrm>
              <a:prstGeom prst="rect">
                <a:avLst/>
              </a:prstGeom>
              <a:noFill/>
            </p:spPr>
            <p:txBody>
              <a:bodyPr wrap="none" rtlCol="0">
                <a:spAutoFit/>
              </a:bodyPr>
              <a:lstStyle/>
              <a:p>
                <a:pPr algn="ctr"/>
                <a:r>
                  <a:rPr lang="en-US" sz="2400" i="1" dirty="0" smtClean="0"/>
                  <a:t>Health</a:t>
                </a:r>
              </a:p>
              <a:p>
                <a:pPr algn="ctr"/>
                <a:r>
                  <a:rPr lang="en-US" sz="2400" i="1" dirty="0" smtClean="0"/>
                  <a:t>(# of tickets)</a:t>
                </a:r>
                <a:endParaRPr lang="en-US" sz="2400" i="1" dirty="0"/>
              </a:p>
            </p:txBody>
          </p:sp>
          <p:pic>
            <p:nvPicPr>
              <p:cNvPr id="19" name="Picture 18" descr="utilities-system-monitor-3.png"/>
              <p:cNvPicPr>
                <a:picLocks noChangeAspect="1"/>
              </p:cNvPicPr>
              <p:nvPr/>
            </p:nvPicPr>
            <p:blipFill>
              <a:blip r:embed="rId5" cstate="print"/>
              <a:stretch>
                <a:fillRect/>
              </a:stretch>
            </p:blipFill>
            <p:spPr>
              <a:xfrm>
                <a:off x="7384758" y="2514600"/>
                <a:ext cx="762000" cy="762000"/>
              </a:xfrm>
              <a:prstGeom prst="rect">
                <a:avLst/>
              </a:prstGeom>
            </p:spPr>
          </p:pic>
        </p:grpSp>
        <p:grpSp>
          <p:nvGrpSpPr>
            <p:cNvPr id="17" name="Group 20"/>
            <p:cNvGrpSpPr/>
            <p:nvPr/>
          </p:nvGrpSpPr>
          <p:grpSpPr>
            <a:xfrm>
              <a:off x="844940" y="3642365"/>
              <a:ext cx="1145381" cy="1452265"/>
              <a:chOff x="3429000" y="2286000"/>
              <a:chExt cx="1145381" cy="1452265"/>
            </a:xfrm>
          </p:grpSpPr>
          <p:pic>
            <p:nvPicPr>
              <p:cNvPr id="22" name="Picture 21" descr="tickets.png"/>
              <p:cNvPicPr>
                <a:picLocks noChangeAspect="1"/>
              </p:cNvPicPr>
              <p:nvPr/>
            </p:nvPicPr>
            <p:blipFill>
              <a:blip r:embed="rId6" cstate="print"/>
              <a:srcRect l="5784" t="1767" r="16312" b="7441"/>
              <a:stretch>
                <a:fillRect/>
              </a:stretch>
            </p:blipFill>
            <p:spPr>
              <a:xfrm>
                <a:off x="3429000" y="2286000"/>
                <a:ext cx="1145381" cy="990600"/>
              </a:xfrm>
              <a:prstGeom prst="rect">
                <a:avLst/>
              </a:prstGeom>
            </p:spPr>
          </p:pic>
          <p:sp>
            <p:nvSpPr>
              <p:cNvPr id="23" name="TextBox 22"/>
              <p:cNvSpPr txBox="1"/>
              <p:nvPr/>
            </p:nvSpPr>
            <p:spPr>
              <a:xfrm>
                <a:off x="3505200" y="3276600"/>
                <a:ext cx="1032014" cy="461665"/>
              </a:xfrm>
              <a:prstGeom prst="rect">
                <a:avLst/>
              </a:prstGeom>
              <a:noFill/>
            </p:spPr>
            <p:txBody>
              <a:bodyPr wrap="none" rtlCol="0">
                <a:spAutoFit/>
              </a:bodyPr>
              <a:lstStyle/>
              <a:p>
                <a:r>
                  <a:rPr lang="en-US" sz="2400" i="1" dirty="0" smtClean="0"/>
                  <a:t>Tickets</a:t>
                </a:r>
                <a:endParaRPr lang="en-US" sz="2400" i="1" dirty="0"/>
              </a:p>
            </p:txBody>
          </p:sp>
        </p:grpSp>
        <p:sp>
          <p:nvSpPr>
            <p:cNvPr id="33" name="Right Arrow 32"/>
            <p:cNvSpPr/>
            <p:nvPr/>
          </p:nvSpPr>
          <p:spPr>
            <a:xfrm>
              <a:off x="2216540" y="4023365"/>
              <a:ext cx="464389" cy="304800"/>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sp>
        <p:nvSpPr>
          <p:cNvPr id="35" name="Rounded Rectangle 34"/>
          <p:cNvSpPr/>
          <p:nvPr/>
        </p:nvSpPr>
        <p:spPr>
          <a:xfrm>
            <a:off x="1028700" y="5638800"/>
            <a:ext cx="70866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t>Data from 850+ networks for 17 months</a:t>
            </a:r>
            <a:endParaRPr lang="en-US" sz="3200" b="1" dirty="0"/>
          </a:p>
        </p:txBody>
      </p:sp>
      <p:grpSp>
        <p:nvGrpSpPr>
          <p:cNvPr id="38" name="Group 37"/>
          <p:cNvGrpSpPr/>
          <p:nvPr/>
        </p:nvGrpSpPr>
        <p:grpSpPr>
          <a:xfrm>
            <a:off x="5715000" y="1828800"/>
            <a:ext cx="2929239" cy="3124200"/>
            <a:chOff x="5715000" y="1828800"/>
            <a:chExt cx="2929239" cy="3124200"/>
          </a:xfrm>
        </p:grpSpPr>
        <p:sp>
          <p:nvSpPr>
            <p:cNvPr id="36" name="Right Brace 35"/>
            <p:cNvSpPr/>
            <p:nvPr/>
          </p:nvSpPr>
          <p:spPr>
            <a:xfrm>
              <a:off x="5715000" y="1828800"/>
              <a:ext cx="304800" cy="3124200"/>
            </a:xfrm>
            <a:prstGeom prst="rightBrace">
              <a:avLst>
                <a:gd name="adj1" fmla="val 45542"/>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7" name="TextBox 36"/>
            <p:cNvSpPr txBox="1"/>
            <p:nvPr/>
          </p:nvSpPr>
          <p:spPr>
            <a:xfrm>
              <a:off x="6019803" y="2362200"/>
              <a:ext cx="2624436" cy="2123658"/>
            </a:xfrm>
            <a:prstGeom prst="rect">
              <a:avLst/>
            </a:prstGeom>
            <a:noFill/>
          </p:spPr>
          <p:txBody>
            <a:bodyPr wrap="none" rtlCol="0">
              <a:spAutoFit/>
            </a:bodyPr>
            <a:lstStyle/>
            <a:p>
              <a:pPr algn="ctr">
                <a:spcAft>
                  <a:spcPts val="2400"/>
                </a:spcAft>
              </a:pPr>
              <a:r>
                <a:rPr lang="en-US" sz="2800" dirty="0" smtClean="0"/>
                <a:t>Quantify on a </a:t>
              </a:r>
              <a:br>
                <a:rPr lang="en-US" sz="2800" dirty="0" smtClean="0"/>
              </a:br>
              <a:r>
                <a:rPr lang="en-US" sz="2800" dirty="0" smtClean="0"/>
                <a:t>monthly basis</a:t>
              </a:r>
            </a:p>
            <a:p>
              <a:pPr algn="ctr"/>
              <a:r>
                <a:rPr lang="en-US" sz="2800" dirty="0" err="1" smtClean="0"/>
                <a:t>Discretize</a:t>
              </a:r>
              <a:r>
                <a:rPr lang="en-US" sz="2800" dirty="0" smtClean="0"/>
                <a:t> into</a:t>
              </a:r>
              <a:br>
                <a:rPr lang="en-US" sz="2800" dirty="0" smtClean="0"/>
              </a:br>
              <a:r>
                <a:rPr lang="en-US" sz="2800" dirty="0" smtClean="0"/>
                <a:t>equal-width bins</a:t>
              </a:r>
              <a:endParaRPr lang="en-US" sz="2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2743200"/>
            <a:ext cx="7848600" cy="533400"/>
          </a:xfrm>
          <a:prstGeom prst="rect">
            <a:avLst/>
          </a:prstGeom>
          <a:solidFill>
            <a:srgbClr val="FFFF00">
              <a:alpha val="5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514350" indent="-514350"/>
            <a:r>
              <a:rPr lang="en-US" dirty="0" smtClean="0">
                <a:solidFill>
                  <a:schemeClr val="bg1">
                    <a:lumMod val="75000"/>
                  </a:schemeClr>
                </a:solidFill>
              </a:rPr>
              <a:t>Motivation</a:t>
            </a:r>
          </a:p>
          <a:p>
            <a:pPr marL="514350" indent="-514350"/>
            <a:r>
              <a:rPr lang="en-US" dirty="0" smtClean="0"/>
              <a:t>How do we…</a:t>
            </a:r>
          </a:p>
          <a:p>
            <a:pPr marL="914400" lvl="1" indent="-514350">
              <a:buFont typeface="+mj-lt"/>
              <a:buAutoNum type="arabicPeriod"/>
            </a:pPr>
            <a:r>
              <a:rPr lang="en-US" dirty="0" smtClean="0"/>
              <a:t> </a:t>
            </a:r>
            <a:r>
              <a:rPr lang="en-US" b="1" dirty="0" smtClean="0"/>
              <a:t>Quantify </a:t>
            </a:r>
            <a:r>
              <a:rPr lang="en-US" dirty="0" smtClean="0"/>
              <a:t>an organization’s practices?</a:t>
            </a:r>
          </a:p>
          <a:p>
            <a:pPr marL="914400" lvl="1" indent="-514350">
              <a:buFont typeface="+mj-lt"/>
              <a:buAutoNum type="arabicPeriod"/>
            </a:pPr>
            <a:r>
              <a:rPr lang="en-US" dirty="0" smtClean="0"/>
              <a:t> Identify which practices </a:t>
            </a:r>
            <a:r>
              <a:rPr lang="en-US" b="1" dirty="0" smtClean="0"/>
              <a:t>impact</a:t>
            </a:r>
            <a:r>
              <a:rPr lang="en-US" dirty="0" smtClean="0"/>
              <a:t> network health?</a:t>
            </a:r>
          </a:p>
          <a:p>
            <a:pPr marL="914400" lvl="1" indent="-514350">
              <a:buFont typeface="+mj-lt"/>
              <a:buAutoNum type="arabicPeriod"/>
            </a:pPr>
            <a:r>
              <a:rPr lang="en-US" dirty="0" smtClean="0"/>
              <a:t> </a:t>
            </a:r>
            <a:r>
              <a:rPr lang="en-US" b="1" dirty="0" smtClean="0"/>
              <a:t>Predict </a:t>
            </a:r>
            <a:r>
              <a:rPr lang="en-US" dirty="0" smtClean="0"/>
              <a:t>network health given a set of practices?</a:t>
            </a:r>
            <a:br>
              <a:rPr lang="en-US" dirty="0" smtClean="0"/>
            </a:br>
            <a:endParaRPr lang="en-US" dirty="0" smtClean="0"/>
          </a:p>
        </p:txBody>
      </p:sp>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lstStyle/>
          <a:p>
            <a:fld id="{495541B1-8247-4FB6-A570-4B958C737D99}"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1.11111E-6 L 3.33333E-6 0.07222 " pathEditMode="relative" rAng="0" ptsTypes="AA">
                                      <p:cBhvr>
                                        <p:cTn id="6" dur="500" fill="hold"/>
                                        <p:tgtEl>
                                          <p:spTgt spid="5"/>
                                        </p:tgtEl>
                                        <p:attrNameLst>
                                          <p:attrName>ppt_x</p:attrName>
                                          <p:attrName>ppt_y</p:attrName>
                                        </p:attrNameLst>
                                      </p:cBhvr>
                                      <p:rCtr x="0" y="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3342</Words>
  <Application>Microsoft Office PowerPoint</Application>
  <PresentationFormat>On-screen Show (4:3)</PresentationFormat>
  <Paragraphs>358</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Management Plane Analytics</vt:lpstr>
      <vt:lpstr>Important network planes</vt:lpstr>
      <vt:lpstr>Why analyze the management plane?</vt:lpstr>
      <vt:lpstr>Disagreement among experts</vt:lpstr>
      <vt:lpstr>Management plane analytics (MPA)</vt:lpstr>
      <vt:lpstr>Outline</vt:lpstr>
      <vt:lpstr>Classes of management practices</vt:lpstr>
      <vt:lpstr>Inferring management practices</vt:lpstr>
      <vt:lpstr>Outline</vt:lpstr>
      <vt:lpstr>Statistical dependencies</vt:lpstr>
      <vt:lpstr>Experimental design</vt:lpstr>
      <vt:lpstr>Propensity score matching</vt:lpstr>
      <vt:lpstr>Test for causality</vt:lpstr>
      <vt:lpstr>Causal relationships</vt:lpstr>
      <vt:lpstr>Outline</vt:lpstr>
      <vt:lpstr>Predicting network health</vt:lpstr>
      <vt:lpstr>Addressing skew</vt:lpstr>
      <vt:lpstr>Model accuracy</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Plane Analytics</dc:title>
  <dc:creator>Aaron Gember-Jacobson</dc:creator>
  <cp:lastModifiedBy>Aaron Gember-Jacobson</cp:lastModifiedBy>
  <cp:revision>97</cp:revision>
  <dcterms:created xsi:type="dcterms:W3CDTF">2015-10-04T20:00:27Z</dcterms:created>
  <dcterms:modified xsi:type="dcterms:W3CDTF">2015-10-29T04:51:05Z</dcterms:modified>
</cp:coreProperties>
</file>