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3.xml" ContentType="application/vnd.openxmlformats-officedocument.presentationml.comments+xml"/>
  <Override PartName="/ppt/notesSlides/notesSlide8.xml" ContentType="application/vnd.openxmlformats-officedocument.presentationml.notesSlide+xml"/>
  <Override PartName="/ppt/comments/comment4.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5.xml" ContentType="application/vnd.openxmlformats-officedocument.presentationml.comments+xml"/>
  <Override PartName="/ppt/notesSlides/notesSlide13.xml" ContentType="application/vnd.openxmlformats-officedocument.presentationml.notesSlide+xml"/>
  <Override PartName="/ppt/comments/comment6.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95" r:id="rId3"/>
    <p:sldId id="322" r:id="rId4"/>
    <p:sldId id="258" r:id="rId5"/>
    <p:sldId id="298" r:id="rId6"/>
    <p:sldId id="306" r:id="rId7"/>
    <p:sldId id="311" r:id="rId8"/>
    <p:sldId id="319" r:id="rId9"/>
    <p:sldId id="330" r:id="rId10"/>
    <p:sldId id="324" r:id="rId11"/>
    <p:sldId id="331" r:id="rId12"/>
    <p:sldId id="303" r:id="rId13"/>
    <p:sldId id="323" r:id="rId14"/>
    <p:sldId id="332" r:id="rId15"/>
    <p:sldId id="308" r:id="rId16"/>
    <p:sldId id="304" r:id="rId17"/>
    <p:sldId id="286" r:id="rId18"/>
    <p:sldId id="312" r:id="rId19"/>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wift" initials="MS" lastIdx="27" clrIdx="0">
    <p:extLst/>
  </p:cmAuthor>
  <p:cmAuthor id="2" name="Michael Swift" initials="MS [2]" lastIdx="1" clrIdx="1">
    <p:extLst/>
  </p:cmAuthor>
  <p:cmAuthor id="3" name="Michael Swift" initials="MS [3]" lastIdx="1" clrIdx="2">
    <p:extLst/>
  </p:cmAuthor>
  <p:cmAuthor id="4" name="Michael Swift" initials="MS [4]" lastIdx="1" clrIdx="3">
    <p:extLst/>
  </p:cmAuthor>
  <p:cmAuthor id="5" name="Michael Swift" initials="MS [5]" lastIdx="1" clrIdx="4">
    <p:extLst/>
  </p:cmAuthor>
  <p:cmAuthor id="6" name="Michael Swift" initials="MS [6]" lastIdx="1" clrIdx="5">
    <p:extLst/>
  </p:cmAuthor>
  <p:cmAuthor id="7" name="Michael Swift" initials="MS [7]" lastIdx="1" clrIdx="6">
    <p:extLst/>
  </p:cmAuthor>
  <p:cmAuthor id="8" name="Michael Swift" initials="MS [8]" lastIdx="1" clrIdx="7">
    <p:extLst/>
  </p:cmAuthor>
  <p:cmAuthor id="9" name="Michael Swift" initials="MS [9]" lastIdx="1" clrIdx="8">
    <p:extLst/>
  </p:cmAuthor>
  <p:cmAuthor id="10" name="Michael Swift" initials="MS [10]" lastIdx="1" clrIdx="9">
    <p:extLst/>
  </p:cmAuthor>
  <p:cmAuthor id="11" name="Michael Swift" initials="MS [11]" lastIdx="1" clrIdx="10">
    <p:extLst/>
  </p:cmAuthor>
  <p:cmAuthor id="12" name="Michael Swift" initials="MS [12]" lastIdx="1" clrIdx="11">
    <p:extLst/>
  </p:cmAuthor>
  <p:cmAuthor id="13" name="Michael Swift" initials="MS [13]" lastIdx="1" clrIdx="12">
    <p:extLst/>
  </p:cmAuthor>
  <p:cmAuthor id="14" name="Michael Swift" initials="MS [14]" lastIdx="1" clrIdx="13">
    <p:extLst/>
  </p:cmAuthor>
  <p:cmAuthor id="15" name="Michael Swift" initials="MS [15]" lastIdx="1" clrIdx="14">
    <p:extLst/>
  </p:cmAuthor>
  <p:cmAuthor id="16" name="Michael Swift" initials="MS [16]" lastIdx="1" clrIdx="15">
    <p:extLst/>
  </p:cmAuthor>
  <p:cmAuthor id="17" name="Yanfang Le" initials="YL" lastIdx="4" clrIdx="16">
    <p:extLst>
      <p:ext uri="{19B8F6BF-5375-455C-9EA6-DF929625EA0E}">
        <p15:presenceInfo xmlns:p15="http://schemas.microsoft.com/office/powerpoint/2012/main" userId="90ec1362-9c8c-4ad1-bf87-f6a91d54e434" providerId="Windows Live"/>
      </p:ext>
    </p:extLst>
  </p:cmAuthor>
  <p:cmAuthor id="18" name="Arjun Singhvi" initials="AS" lastIdx="1" clrIdx="17">
    <p:extLst>
      <p:ext uri="{19B8F6BF-5375-455C-9EA6-DF929625EA0E}">
        <p15:presenceInfo xmlns:p15="http://schemas.microsoft.com/office/powerpoint/2012/main" userId="809c3537-5bf7-4f2f-bbc0-1742ce60d7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9" autoAdjust="0"/>
    <p:restoredTop sz="67160" autoAdjust="0"/>
  </p:normalViewPr>
  <p:slideViewPr>
    <p:cSldViewPr>
      <p:cViewPr varScale="1">
        <p:scale>
          <a:sx n="102" d="100"/>
          <a:sy n="102" d="100"/>
        </p:scale>
        <p:origin x="1664" y="176"/>
      </p:cViewPr>
      <p:guideLst>
        <p:guide orient="horz" pos="1620"/>
        <p:guide pos="2880"/>
      </p:guideLst>
    </p:cSldViewPr>
  </p:slideViewPr>
  <p:outlineViewPr>
    <p:cViewPr>
      <p:scale>
        <a:sx n="33" d="100"/>
        <a:sy n="33" d="100"/>
      </p:scale>
      <p:origin x="0" y="2093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30T14:33:37.720" idx="2">
    <p:pos x="10" y="10"/>
    <p:text>Indicate who is at UIC</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9-30T20:24:21.988" idx="4">
    <p:pos x="146" y="146"/>
    <p:text>I might explain how PFC works with a brief picture to motivate/explain the problems. Making sure people understand the problem is key in the talk</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9-30T20:26:38.704" idx="6">
    <p:pos x="10" y="10"/>
    <p:text>Show how ROCE handles congestion and loss in hardware</p:text>
    <p:extLst>
      <p:ext uri="{C676402C-5697-4E1C-873F-D02D1690AC5C}">
        <p15:threadingInfo xmlns:p15="http://schemas.microsoft.com/office/powerpoint/2012/main" timeZoneBias="300"/>
      </p:ext>
    </p:extLst>
  </p:cm>
  <p:cm authorId="17" dt="2018-10-01T13:18:23.237" idx="1">
    <p:pos x="10" y="146"/>
    <p:text>Are we going to put the IRN and dcqcn on it?</p:text>
    <p:extLst>
      <p:ext uri="{C676402C-5697-4E1C-873F-D02D1690AC5C}">
        <p15:threadingInfo xmlns:p15="http://schemas.microsoft.com/office/powerpoint/2012/main" timeZoneBias="420">
          <p15:parentCm authorId="1" idx="6"/>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10-03T10:10:55.069" idx="19">
    <p:pos x="10" y="10"/>
    <p:text>This perhaps needs more introduction: the question is "Where is the fix?' I would show both hardware and software benefits/drawbacks on one slide</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9-30T20:34:02.052" idx="15">
    <p:pos x="10" y="10"/>
    <p:text>This is an implementation detail -- the crux of the talk is CC, and you covered it just one slide.</p:text>
    <p:extLst>
      <p:ext uri="{C676402C-5697-4E1C-873F-D02D1690AC5C}">
        <p15:threadingInfo xmlns:p15="http://schemas.microsoft.com/office/powerpoint/2012/main" timeZoneBias="300"/>
      </p:ext>
    </p:extLst>
  </p:cm>
  <p:cm authorId="1" dt="2018-10-03T18:21:10.719" idx="27">
    <p:pos x="146" y="146"/>
    <p:text>Start with just RC, remove the numbers, animate in the lines, and show how you measure RTT for writes. Don't bother with RTT for reads (too complicated). On UC, you can show the library on the server that calculates the turnaround time.</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10-03T10:29:29.787" idx="22">
    <p:pos x="10" y="10"/>
    <p:text>Make this a picture -- perhaps two (one with a long queue, one short)</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0F3FFC-C73D-AC40-A0ED-A93DEE5CB53B}" type="datetimeFigureOut">
              <a:rPr lang="en-US" smtClean="0"/>
              <a:t>10/29/18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2769C-8E86-754F-8591-FCFB8E374045}" type="slidenum">
              <a:rPr lang="en-US" smtClean="0"/>
              <a:t>‹#›</a:t>
            </a:fld>
            <a:endParaRPr lang="en-US"/>
          </a:p>
        </p:txBody>
      </p:sp>
    </p:spTree>
    <p:extLst>
      <p:ext uri="{BB962C8B-B14F-4D97-AF65-F5344CB8AC3E}">
        <p14:creationId xmlns:p14="http://schemas.microsoft.com/office/powerpoint/2010/main" val="80163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I am Yanfang</a:t>
            </a:r>
          </a:p>
        </p:txBody>
      </p:sp>
      <p:sp>
        <p:nvSpPr>
          <p:cNvPr id="4" name="Slide Number Placeholder 3"/>
          <p:cNvSpPr>
            <a:spLocks noGrp="1"/>
          </p:cNvSpPr>
          <p:nvPr>
            <p:ph type="sldNum" sz="quarter" idx="10"/>
          </p:nvPr>
        </p:nvSpPr>
        <p:spPr/>
        <p:txBody>
          <a:bodyPr/>
          <a:lstStyle/>
          <a:p>
            <a:fld id="{0FC2769C-8E86-754F-8591-FCFB8E374045}" type="slidenum">
              <a:rPr lang="en-US" smtClean="0"/>
              <a:t>1</a:t>
            </a:fld>
            <a:endParaRPr lang="en-US"/>
          </a:p>
        </p:txBody>
      </p:sp>
    </p:spTree>
    <p:extLst>
      <p:ext uri="{BB962C8B-B14F-4D97-AF65-F5344CB8AC3E}">
        <p14:creationId xmlns:p14="http://schemas.microsoft.com/office/powerpoint/2010/main" val="1855249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RoGUE takes RTT as congestion signal. Let’s look at how RTT reflects the congestion on the NIC and network. </a:t>
            </a:r>
          </a:p>
          <a:p>
            <a:endParaRPr lang="en-US" dirty="0"/>
          </a:p>
          <a:p>
            <a:r>
              <a:rPr lang="en-US" dirty="0"/>
              <a:t>First animation.</a:t>
            </a:r>
          </a:p>
          <a:p>
            <a:r>
              <a:rPr lang="en-US" dirty="0"/>
              <a:t>In this case, queuing happens on the sender NIC, switch, and receiver NIC. The RTT for the red packet is shown as the red brace indicated.</a:t>
            </a:r>
          </a:p>
          <a:p>
            <a:endParaRPr lang="en-US" dirty="0"/>
          </a:p>
          <a:p>
            <a:r>
              <a:rPr lang="en-US" dirty="0"/>
              <a:t>Second animation.</a:t>
            </a:r>
          </a:p>
          <a:p>
            <a:r>
              <a:rPr lang="en-US" dirty="0"/>
              <a:t>In a worst case, the red packet can even be dropped, then the RTT would become infinite large.</a:t>
            </a:r>
          </a:p>
          <a:p>
            <a:endParaRPr lang="en-US" dirty="0"/>
          </a:p>
          <a:p>
            <a:r>
              <a:rPr lang="en-US" dirty="0"/>
              <a:t>Third animation,</a:t>
            </a:r>
          </a:p>
          <a:p>
            <a:r>
              <a:rPr lang="en-US" dirty="0"/>
              <a:t>In this case, as no queuing in anywhere. The RTT is quite low.</a:t>
            </a:r>
          </a:p>
          <a:p>
            <a:endParaRPr lang="en-US" dirty="0"/>
          </a:p>
          <a:p>
            <a:r>
              <a:rPr lang="en-US" dirty="0"/>
              <a:t>Fourth animation</a:t>
            </a:r>
          </a:p>
          <a:p>
            <a:r>
              <a:rPr lang="en-US" dirty="0"/>
              <a:t>Thus, the key idea of RTT-based congestion control is that RTT is high, the queue builds up and network is congestion, the sender should reduce the sending rate.</a:t>
            </a:r>
          </a:p>
          <a:p>
            <a:r>
              <a:rPr lang="en-US" dirty="0"/>
              <a:t>If RTT is low, network is idle, then, we should increase the sending rate.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FC2769C-8E86-754F-8591-FCFB8E374045}" type="slidenum">
              <a:rPr lang="en-US" smtClean="0"/>
              <a:t>10</a:t>
            </a:fld>
            <a:endParaRPr lang="en-US"/>
          </a:p>
        </p:txBody>
      </p:sp>
    </p:spTree>
    <p:extLst>
      <p:ext uri="{BB962C8B-B14F-4D97-AF65-F5344CB8AC3E}">
        <p14:creationId xmlns:p14="http://schemas.microsoft.com/office/powerpoint/2010/main" val="3970811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As we mentioned before, if we do per-packet verb RTT measurement, we can get frequent feedback about the network but this comes at the cost of high CPU utilization. </a:t>
            </a:r>
          </a:p>
          <a:p>
            <a:endParaRPr lang="en-US" dirty="0"/>
          </a:p>
          <a:p>
            <a:r>
              <a:rPr lang="en-US" dirty="0"/>
              <a:t>Thus, there are two key questions </a:t>
            </a:r>
          </a:p>
          <a:p>
            <a:r>
              <a:rPr lang="en-US" dirty="0"/>
              <a:t>Animation 3. </a:t>
            </a:r>
          </a:p>
          <a:p>
            <a:pPr marL="742950" lvl="2" indent="-342900">
              <a:lnSpc>
                <a:spcPct val="80000"/>
              </a:lnSpc>
            </a:pPr>
            <a:r>
              <a:rPr lang="en-US" altLang="zh-CN" dirty="0"/>
              <a:t>How large a verb should </a:t>
            </a:r>
            <a:r>
              <a:rPr lang="en-US" altLang="zh-CN" dirty="0" err="1"/>
              <a:t>RoGUE</a:t>
            </a:r>
            <a:r>
              <a:rPr lang="en-US" altLang="zh-CN" dirty="0"/>
              <a:t> send?</a:t>
            </a:r>
          </a:p>
          <a:p>
            <a:pPr marL="742950" lvl="2" indent="-342900">
              <a:lnSpc>
                <a:spcPct val="80000"/>
              </a:lnSpc>
            </a:pPr>
            <a:r>
              <a:rPr lang="en-US" altLang="zh-CN" dirty="0"/>
              <a:t>How often should the RNIC signaled?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as to preserve most of the CPU utilization benefits of RDMA but not sacrifice the ability to respond to congestion. </a:t>
            </a:r>
            <a:endParaRPr lang="en-US" dirty="0"/>
          </a:p>
          <a:p>
            <a:endParaRPr lang="en-US" dirty="0"/>
          </a:p>
          <a:p>
            <a:r>
              <a:rPr lang="en-US" dirty="0"/>
              <a:t>First animation, </a:t>
            </a:r>
          </a:p>
          <a:p>
            <a:r>
              <a:rPr lang="en-US" dirty="0"/>
              <a:t>In case of small verbs, we signal once at the end of multiple small verbs to reduce the CPU utilization as shown here.</a:t>
            </a:r>
          </a:p>
          <a:p>
            <a:r>
              <a:rPr lang="en-US" dirty="0"/>
              <a:t>For verb 1, 2, 3, 4, 5, we only signal one verb.</a:t>
            </a:r>
          </a:p>
          <a:p>
            <a:r>
              <a:rPr lang="en-US" dirty="0"/>
              <a:t>Second animation, </a:t>
            </a:r>
          </a:p>
          <a:p>
            <a:r>
              <a:rPr lang="en-US" dirty="0"/>
              <a:t>On the other hand in case of large verbs(verb 6 in figure, we chuck it and signal multiple times for verb 6 to get the more frequent network feedback.</a:t>
            </a:r>
          </a:p>
          <a:p>
            <a:endParaRPr lang="en-US" dirty="0"/>
          </a:p>
          <a:p>
            <a:r>
              <a:rPr lang="en-US" dirty="0"/>
              <a:t>We conduct a </a:t>
            </a:r>
            <a:r>
              <a:rPr lang="en-US" dirty="0" err="1"/>
              <a:t>quantative</a:t>
            </a:r>
            <a:r>
              <a:rPr lang="en-US" dirty="0"/>
              <a:t> experiment and signal every 64 KB in both cases gives us the low CPU utilization.</a:t>
            </a:r>
          </a:p>
        </p:txBody>
      </p:sp>
      <p:sp>
        <p:nvSpPr>
          <p:cNvPr id="4" name="Slide Number Placeholder 3"/>
          <p:cNvSpPr>
            <a:spLocks noGrp="1"/>
          </p:cNvSpPr>
          <p:nvPr>
            <p:ph type="sldNum" sz="quarter" idx="5"/>
          </p:nvPr>
        </p:nvSpPr>
        <p:spPr/>
        <p:txBody>
          <a:bodyPr/>
          <a:lstStyle/>
          <a:p>
            <a:fld id="{0FC2769C-8E86-754F-8591-FCFB8E374045}" type="slidenum">
              <a:rPr lang="en-US" smtClean="0"/>
              <a:t>11</a:t>
            </a:fld>
            <a:endParaRPr lang="en-US"/>
          </a:p>
        </p:txBody>
      </p:sp>
    </p:spTree>
    <p:extLst>
      <p:ext uri="{BB962C8B-B14F-4D97-AF65-F5344CB8AC3E}">
        <p14:creationId xmlns:p14="http://schemas.microsoft.com/office/powerpoint/2010/main" val="1901907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[Circle the point in the slides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Next, we discuss how the RTT is measured.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The </a:t>
            </a:r>
            <a:r>
              <a:rPr lang="en-US" altLang="zh-CN" sz="1200" baseline="0" dirty="0" err="1"/>
              <a:t>straghgtforward</a:t>
            </a:r>
            <a:r>
              <a:rPr lang="en-US" altLang="zh-CN" sz="1200" baseline="0" dirty="0"/>
              <a:t> RTT measurement is the completion time of a verb minus the enqueue time of a verb.</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For example, here the </a:t>
            </a:r>
            <a:r>
              <a:rPr lang="en-US" altLang="zh-CN" sz="1200" baseline="0" dirty="0" err="1"/>
              <a:t>rtt</a:t>
            </a:r>
            <a:r>
              <a:rPr lang="en-US" altLang="zh-CN" sz="1200" baseline="0" dirty="0"/>
              <a:t> from verb 1 is Tcomp_s1 – Tenc_s1 and minus transmission delay.</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RoGUE enqueues 2 verbs back to back to avoid NIC starvation . the expected start time of verb 2 is the max of verb2 enqueued and last packet of verb 1 goes out of NIC.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Animation,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In this example, Tstart_s2 is the start time of the verb 2.</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Animation,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At last, the RTT is computed as </a:t>
            </a:r>
            <a:r>
              <a:rPr lang="en-US" altLang="zh-CN" sz="1200" baseline="0" dirty="0" err="1"/>
              <a:t>T_completion</a:t>
            </a:r>
            <a:r>
              <a:rPr lang="en-US" altLang="zh-CN" sz="1200" baseline="0" dirty="0"/>
              <a:t> – T start – </a:t>
            </a:r>
            <a:r>
              <a:rPr lang="en-US" altLang="zh-CN" sz="1200" baseline="0" dirty="0" err="1"/>
              <a:t>seriazation</a:t>
            </a:r>
            <a:r>
              <a:rPr lang="en-US" altLang="zh-CN" sz="1200" baseline="0" dirty="0"/>
              <a:t>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aseline="0" dirty="0"/>
              <a:t>This RTT reflects the queuing delay at the sender and in the network and is measured by the more precise NIC timestamp.</a:t>
            </a:r>
          </a:p>
        </p:txBody>
      </p:sp>
      <p:sp>
        <p:nvSpPr>
          <p:cNvPr id="4" name="灯片编号占位符 3"/>
          <p:cNvSpPr>
            <a:spLocks noGrp="1"/>
          </p:cNvSpPr>
          <p:nvPr>
            <p:ph type="sldNum" sz="quarter" idx="10"/>
          </p:nvPr>
        </p:nvSpPr>
        <p:spPr/>
        <p:txBody>
          <a:bodyPr/>
          <a:lstStyle/>
          <a:p>
            <a:fld id="{0FC2769C-8E86-754F-8591-FCFB8E374045}" type="slidenum">
              <a:rPr lang="en-US" smtClean="0"/>
              <a:t>12</a:t>
            </a:fld>
            <a:endParaRPr lang="en-US"/>
          </a:p>
        </p:txBody>
      </p:sp>
    </p:spTree>
    <p:extLst>
      <p:ext uri="{BB962C8B-B14F-4D97-AF65-F5344CB8AC3E}">
        <p14:creationId xmlns:p14="http://schemas.microsoft.com/office/powerpoint/2010/main" val="1801988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Having known the congestion signal measured, the other main component of congestion control is congestion response, i.e., how much sending rate should be reduced/increase based on the measured RTT.</a:t>
            </a:r>
          </a:p>
          <a:p>
            <a:endParaRPr lang="en-US" dirty="0"/>
          </a:p>
          <a:p>
            <a:r>
              <a:rPr lang="en-US" dirty="0" err="1"/>
              <a:t>RoGUE’s</a:t>
            </a:r>
            <a:r>
              <a:rPr lang="en-US" dirty="0"/>
              <a:t> congestion response is similar to TCP </a:t>
            </a:r>
            <a:r>
              <a:rPr lang="en-US" dirty="0" err="1"/>
              <a:t>vegas</a:t>
            </a:r>
            <a:r>
              <a:rPr lang="en-US" dirty="0"/>
              <a:t>, and Timely.  Note that TCP </a:t>
            </a:r>
            <a:r>
              <a:rPr lang="en-US" dirty="0" err="1"/>
              <a:t>vegas</a:t>
            </a:r>
            <a:r>
              <a:rPr lang="en-US" dirty="0"/>
              <a:t> uses window based approach and Timely uses rate based approach.</a:t>
            </a:r>
          </a:p>
          <a:p>
            <a:endParaRPr lang="en-US" dirty="0"/>
          </a:p>
          <a:p>
            <a:r>
              <a:rPr lang="en-US" dirty="0"/>
              <a:t>RoGUE takes a hybrid approach, because we need window to control the number of outstanding segments in the network and also need rate limit traffic to avoid burst of packets within a segment.</a:t>
            </a:r>
          </a:p>
          <a:p>
            <a:endParaRPr lang="en-US" dirty="0"/>
          </a:p>
          <a:p>
            <a:r>
              <a:rPr lang="en-US" dirty="0"/>
              <a:t>The main idea is that if congestion window &gt; 64KB, which is our signaling threshold, we use a window-based + rate limiter. </a:t>
            </a:r>
          </a:p>
          <a:p>
            <a:r>
              <a:rPr lang="en-US" dirty="0"/>
              <a:t>If congestion window &lt; 64KB, we pace the packets using rate limiter.</a:t>
            </a:r>
          </a:p>
          <a:p>
            <a:endParaRPr lang="en-US" dirty="0"/>
          </a:p>
          <a:p>
            <a:r>
              <a:rPr lang="en-US" dirty="0"/>
              <a:t>To reduce the CPU utilization, RoGUE offloads rate limit by programming RNIC.</a:t>
            </a:r>
          </a:p>
        </p:txBody>
      </p:sp>
      <p:sp>
        <p:nvSpPr>
          <p:cNvPr id="4" name="Slide Number Placeholder 3"/>
          <p:cNvSpPr>
            <a:spLocks noGrp="1"/>
          </p:cNvSpPr>
          <p:nvPr>
            <p:ph type="sldNum" sz="quarter" idx="5"/>
          </p:nvPr>
        </p:nvSpPr>
        <p:spPr/>
        <p:txBody>
          <a:bodyPr/>
          <a:lstStyle/>
          <a:p>
            <a:fld id="{0FC2769C-8E86-754F-8591-FCFB8E374045}" type="slidenum">
              <a:rPr lang="en-US" smtClean="0"/>
              <a:t>13</a:t>
            </a:fld>
            <a:endParaRPr lang="en-US"/>
          </a:p>
        </p:txBody>
      </p:sp>
    </p:spTree>
    <p:extLst>
      <p:ext uri="{BB962C8B-B14F-4D97-AF65-F5344CB8AC3E}">
        <p14:creationId xmlns:p14="http://schemas.microsoft.com/office/powerpoint/2010/main" val="597157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evaluate the RoGUE with Mellanox ConnectX-3 pro 10Gbps RNICs, which has built-in DCQCN.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compare with DCTCP, which is a widely deployed data center congestion control protocol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 DCQCN, which is the state-of-the-art RDMA congestion control implemented in RNICs.</a:t>
            </a:r>
          </a:p>
        </p:txBody>
      </p:sp>
      <p:sp>
        <p:nvSpPr>
          <p:cNvPr id="4" name="Slide Number Placeholder 3"/>
          <p:cNvSpPr>
            <a:spLocks noGrp="1"/>
          </p:cNvSpPr>
          <p:nvPr>
            <p:ph type="sldNum" sz="quarter" idx="5"/>
          </p:nvPr>
        </p:nvSpPr>
        <p:spPr/>
        <p:txBody>
          <a:bodyPr/>
          <a:lstStyle/>
          <a:p>
            <a:fld id="{0FC2769C-8E86-754F-8591-FCFB8E374045}" type="slidenum">
              <a:rPr lang="en-US" smtClean="0"/>
              <a:t>14</a:t>
            </a:fld>
            <a:endParaRPr lang="en-US"/>
          </a:p>
        </p:txBody>
      </p:sp>
    </p:spTree>
    <p:extLst>
      <p:ext uri="{BB962C8B-B14F-4D97-AF65-F5344CB8AC3E}">
        <p14:creationId xmlns:p14="http://schemas.microsoft.com/office/powerpoint/2010/main" val="3570090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We evaluated RoGUE at large scale </a:t>
            </a:r>
            <a:r>
              <a:rPr lang="en-US" altLang="zh-CN" sz="1800"/>
              <a:t>where each </a:t>
            </a:r>
            <a:r>
              <a:rPr lang="en-US" altLang="zh-CN" sz="1800" dirty="0"/>
              <a:t>of 16 hosts generates 1MB RPC for random destinations and send 1KB RPC once every ten 1MB RPC</a:t>
            </a:r>
          </a:p>
          <a:p>
            <a:r>
              <a:rPr lang="en-US" altLang="zh-CN" sz="1800" dirty="0"/>
              <a:t>The take away here is that RoGUE has lowest</a:t>
            </a:r>
            <a:r>
              <a:rPr lang="en-US" altLang="zh-CN" dirty="0"/>
              <a:t> the flow completion time for Small RPCs  and Large RPCs in comparison to DCTCP and DCQCN.</a:t>
            </a:r>
            <a:endParaRPr lang="zh-CN" altLang="en-US" dirty="0"/>
          </a:p>
          <a:p>
            <a:r>
              <a:rPr lang="en-US" dirty="0">
                <a:solidFill>
                  <a:srgbClr val="FF0000"/>
                </a:solidFill>
              </a:rPr>
              <a:t>I should say why?</a:t>
            </a:r>
          </a:p>
        </p:txBody>
      </p:sp>
      <p:sp>
        <p:nvSpPr>
          <p:cNvPr id="4" name="Slide Number Placeholder 3"/>
          <p:cNvSpPr>
            <a:spLocks noGrp="1"/>
          </p:cNvSpPr>
          <p:nvPr>
            <p:ph type="sldNum" sz="quarter" idx="5"/>
          </p:nvPr>
        </p:nvSpPr>
        <p:spPr/>
        <p:txBody>
          <a:bodyPr/>
          <a:lstStyle/>
          <a:p>
            <a:fld id="{0FC2769C-8E86-754F-8591-FCFB8E374045}" type="slidenum">
              <a:rPr lang="en-US" smtClean="0"/>
              <a:t>15</a:t>
            </a:fld>
            <a:endParaRPr lang="en-US"/>
          </a:p>
        </p:txBody>
      </p:sp>
    </p:spTree>
    <p:extLst>
      <p:ext uri="{BB962C8B-B14F-4D97-AF65-F5344CB8AC3E}">
        <p14:creationId xmlns:p14="http://schemas.microsoft.com/office/powerpoint/2010/main" val="3973418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evaluate </a:t>
            </a:r>
            <a:r>
              <a:rPr lang="en-US" dirty="0" err="1"/>
              <a:t>RoGUE’s</a:t>
            </a:r>
            <a:r>
              <a:rPr lang="en-US" dirty="0"/>
              <a:t> congestion response efficiency and fairness.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start with one long-running flow being sent in isolation, and then add/remove up to 4 additional flows, one at a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red dotted line indicates a new flow enters and the green dotted line indicates a new flow leaves.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measure the instantaneous throughput of all the five RoGUE flows averaged over 1s intervals from different clients sharing a congested link to a single server.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take away is that all the flows are able to get their fair share of the bottleneck link,</a:t>
            </a:r>
          </a:p>
          <a:p>
            <a:r>
              <a:rPr lang="en-US" dirty="0"/>
              <a:t>And respond quickly to changes in congestion and converge to a new bandwidth share.</a:t>
            </a:r>
          </a:p>
        </p:txBody>
      </p:sp>
      <p:sp>
        <p:nvSpPr>
          <p:cNvPr id="4" name="Slide Number Placeholder 3"/>
          <p:cNvSpPr>
            <a:spLocks noGrp="1"/>
          </p:cNvSpPr>
          <p:nvPr>
            <p:ph type="sldNum" sz="quarter" idx="5"/>
          </p:nvPr>
        </p:nvSpPr>
        <p:spPr/>
        <p:txBody>
          <a:bodyPr/>
          <a:lstStyle/>
          <a:p>
            <a:fld id="{0FC2769C-8E86-754F-8591-FCFB8E374045}" type="slidenum">
              <a:rPr lang="en-US" smtClean="0"/>
              <a:t>16</a:t>
            </a:fld>
            <a:endParaRPr lang="en-US"/>
          </a:p>
        </p:txBody>
      </p:sp>
    </p:spTree>
    <p:extLst>
      <p:ext uri="{BB962C8B-B14F-4D97-AF65-F5344CB8AC3E}">
        <p14:creationId xmlns:p14="http://schemas.microsoft.com/office/powerpoint/2010/main" val="2732845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also evaluate the CPU utilization. We compared RoGUE against with DCTCP and RoCE.</a:t>
            </a:r>
          </a:p>
          <a:p>
            <a:r>
              <a:rPr lang="en-US" altLang="zh-CN" dirty="0"/>
              <a:t>Server Side – RoGUE has</a:t>
            </a:r>
            <a:r>
              <a:rPr lang="en-US" altLang="zh-CN" baseline="0" dirty="0"/>
              <a:t> low CPU utilization comparable with RoCE.</a:t>
            </a:r>
          </a:p>
          <a:p>
            <a:r>
              <a:rPr lang="en-US" altLang="zh-CN" baseline="0" dirty="0"/>
              <a:t>Client Side – RoGUE has a lower CPU </a:t>
            </a:r>
            <a:r>
              <a:rPr lang="en-US" altLang="zh-CN" baseline="0" dirty="0" err="1"/>
              <a:t>utlization</a:t>
            </a:r>
            <a:r>
              <a:rPr lang="en-US" altLang="zh-CN" baseline="0" dirty="0"/>
              <a:t> than DCTCP but slightly higher in comparison to RoCE (due to restricting the verb size to 64 KB in RoGUE whereas RoCE uses 1M)</a:t>
            </a:r>
          </a:p>
          <a:p>
            <a:endParaRPr lang="en-US" altLang="zh-CN" baseline="0" dirty="0"/>
          </a:p>
          <a:p>
            <a:r>
              <a:rPr lang="en-US" altLang="zh-CN" baseline="0" dirty="0"/>
              <a:t>We have carried out extensive evaluation of RoGUE, even at large scale of 40Gbps and different different RDMA transport types. Please refer to our paper for detailed analysis.</a:t>
            </a:r>
          </a:p>
          <a:p>
            <a:endParaRPr lang="zh-CN" altLang="en-US" dirty="0"/>
          </a:p>
        </p:txBody>
      </p:sp>
      <p:sp>
        <p:nvSpPr>
          <p:cNvPr id="4" name="灯片编号占位符 3"/>
          <p:cNvSpPr>
            <a:spLocks noGrp="1"/>
          </p:cNvSpPr>
          <p:nvPr>
            <p:ph type="sldNum" sz="quarter" idx="10"/>
          </p:nvPr>
        </p:nvSpPr>
        <p:spPr/>
        <p:txBody>
          <a:bodyPr/>
          <a:lstStyle/>
          <a:p>
            <a:fld id="{0FC2769C-8E86-754F-8591-FCFB8E374045}" type="slidenum">
              <a:rPr lang="en-US" smtClean="0"/>
              <a:t>17</a:t>
            </a:fld>
            <a:endParaRPr lang="en-US"/>
          </a:p>
        </p:txBody>
      </p:sp>
    </p:spTree>
    <p:extLst>
      <p:ext uri="{BB962C8B-B14F-4D97-AF65-F5344CB8AC3E}">
        <p14:creationId xmlns:p14="http://schemas.microsoft.com/office/powerpoint/2010/main" val="2641203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FC2769C-8E86-754F-8591-FCFB8E374045}" type="slidenum">
              <a:rPr lang="en-US" smtClean="0"/>
              <a:t>18</a:t>
            </a:fld>
            <a:endParaRPr lang="en-US"/>
          </a:p>
        </p:txBody>
      </p:sp>
    </p:spTree>
    <p:extLst>
      <p:ext uri="{BB962C8B-B14F-4D97-AF65-F5344CB8AC3E}">
        <p14:creationId xmlns:p14="http://schemas.microsoft.com/office/powerpoint/2010/main" val="110198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RDMA</a:t>
            </a:r>
            <a:r>
              <a:rPr lang="en-US" altLang="zh-CN" baseline="0" dirty="0"/>
              <a:t> is a promising approach for high-performance networking. It provides direct access from user-mode, transferring data to and from application buffer. RDMA bypasses expensive system calls, and perform packetization in hardware.</a:t>
            </a:r>
          </a:p>
          <a:p>
            <a:r>
              <a:rPr lang="en-US" altLang="zh-CN" baseline="0" dirty="0"/>
              <a:t>As a results, RDMA has beautiful features of Low Latency, high throughput, and low </a:t>
            </a:r>
            <a:r>
              <a:rPr lang="en-US" altLang="zh-CN" baseline="0" dirty="0" err="1"/>
              <a:t>cpu</a:t>
            </a:r>
            <a:r>
              <a:rPr lang="en-US" altLang="zh-CN" baseline="0" dirty="0"/>
              <a:t> utilization. </a:t>
            </a:r>
          </a:p>
          <a:p>
            <a:endParaRPr lang="en-US" altLang="zh-CN" baseline="0" dirty="0"/>
          </a:p>
          <a:p>
            <a:r>
              <a:rPr lang="en-US" altLang="zh-CN" baseline="0" dirty="0"/>
              <a:t>RDMA is originally developed for </a:t>
            </a:r>
            <a:r>
              <a:rPr lang="en-US" altLang="zh-CN" baseline="0" dirty="0" err="1"/>
              <a:t>infiniband</a:t>
            </a:r>
            <a:r>
              <a:rPr lang="en-US" altLang="zh-CN" baseline="0" dirty="0"/>
              <a:t> network where there is no packet loss. RoCE is a protocol that enables us to run  RDMA on ethernet network. </a:t>
            </a:r>
          </a:p>
        </p:txBody>
      </p:sp>
      <p:sp>
        <p:nvSpPr>
          <p:cNvPr id="4" name="灯片编号占位符 3"/>
          <p:cNvSpPr>
            <a:spLocks noGrp="1"/>
          </p:cNvSpPr>
          <p:nvPr>
            <p:ph type="sldNum" sz="quarter" idx="10"/>
          </p:nvPr>
        </p:nvSpPr>
        <p:spPr/>
        <p:txBody>
          <a:bodyPr/>
          <a:lstStyle/>
          <a:p>
            <a:fld id="{0FC2769C-8E86-754F-8591-FCFB8E374045}" type="slidenum">
              <a:rPr lang="en-US" smtClean="0"/>
              <a:t>2</a:t>
            </a:fld>
            <a:endParaRPr lang="en-US"/>
          </a:p>
        </p:txBody>
      </p:sp>
    </p:spTree>
    <p:extLst>
      <p:ext uri="{BB962C8B-B14F-4D97-AF65-F5344CB8AC3E}">
        <p14:creationId xmlns:p14="http://schemas.microsoft.com/office/powerpoint/2010/main" val="1972356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RoCE  assumes ethernet network to be lossless. It can be achieved by enabling priority flow control, PFC.</a:t>
            </a:r>
          </a:p>
          <a:p>
            <a:endParaRPr lang="en-US" dirty="0"/>
          </a:p>
          <a:p>
            <a:r>
              <a:rPr lang="en-US" dirty="0"/>
              <a:t>The main idea of PFC is that when the queue length exceeds a threshold, the overloaded switch or server, like the right sided switch or server, will send back a pause frame (animate to send the pause frame) to the upstream switch or server, as result of which,  the upstream switch or server will continue to send traffic after pausing for a while.</a:t>
            </a:r>
          </a:p>
        </p:txBody>
      </p:sp>
      <p:sp>
        <p:nvSpPr>
          <p:cNvPr id="4" name="Slide Number Placeholder 3"/>
          <p:cNvSpPr>
            <a:spLocks noGrp="1"/>
          </p:cNvSpPr>
          <p:nvPr>
            <p:ph type="sldNum" sz="quarter" idx="5"/>
          </p:nvPr>
        </p:nvSpPr>
        <p:spPr/>
        <p:txBody>
          <a:bodyPr/>
          <a:lstStyle/>
          <a:p>
            <a:fld id="{0FC2769C-8E86-754F-8591-FCFB8E374045}" type="slidenum">
              <a:rPr lang="en-US" smtClean="0"/>
              <a:t>3</a:t>
            </a:fld>
            <a:endParaRPr lang="en-US"/>
          </a:p>
        </p:txBody>
      </p:sp>
    </p:spTree>
    <p:extLst>
      <p:ext uri="{BB962C8B-B14F-4D97-AF65-F5344CB8AC3E}">
        <p14:creationId xmlns:p14="http://schemas.microsoft.com/office/powerpoint/2010/main" val="3905120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PFC suffers from a serious of </a:t>
            </a:r>
            <a:r>
              <a:rPr lang="en-US" altLang="zh-CN" dirty="0"/>
              <a:t>problems, e.g., deadlock, head of line blocking, and unfairness.</a:t>
            </a:r>
          </a:p>
          <a:p>
            <a:r>
              <a:rPr lang="en-US" dirty="0"/>
              <a:t>Thus, data center providers are reluctant to enable PFC. Instead, they isolate RDMA traffic and TCP traffic.</a:t>
            </a:r>
          </a:p>
          <a:p>
            <a:r>
              <a:rPr lang="en-US" dirty="0"/>
              <a:t>As a result, RDMA has not seen the uptake it deserves.</a:t>
            </a:r>
          </a:p>
          <a:p>
            <a:endParaRPr lang="en-US" dirty="0"/>
          </a:p>
          <a:p>
            <a:endParaRPr lang="en-US" dirty="0"/>
          </a:p>
        </p:txBody>
      </p:sp>
      <p:sp>
        <p:nvSpPr>
          <p:cNvPr id="4" name="Slide Number Placeholder 3"/>
          <p:cNvSpPr>
            <a:spLocks noGrp="1"/>
          </p:cNvSpPr>
          <p:nvPr>
            <p:ph type="sldNum" sz="quarter" idx="5"/>
          </p:nvPr>
        </p:nvSpPr>
        <p:spPr/>
        <p:txBody>
          <a:bodyPr/>
          <a:lstStyle/>
          <a:p>
            <a:fld id="{0FC2769C-8E86-754F-8591-FCFB8E374045}" type="slidenum">
              <a:rPr lang="en-US" smtClean="0"/>
              <a:t>4</a:t>
            </a:fld>
            <a:endParaRPr lang="en-US"/>
          </a:p>
        </p:txBody>
      </p:sp>
    </p:spTree>
    <p:extLst>
      <p:ext uri="{BB962C8B-B14F-4D97-AF65-F5344CB8AC3E}">
        <p14:creationId xmlns:p14="http://schemas.microsoft.com/office/powerpoint/2010/main" val="3638669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our question is that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altLang="zh-CN" sz="1200" dirty="0"/>
              <a:t>Can we run RDMA over generic Ethernet network without any reliance on PFC ?</a:t>
            </a:r>
          </a:p>
          <a:p>
            <a:r>
              <a:rPr lang="en-US" dirty="0"/>
              <a:t>”</a:t>
            </a:r>
          </a:p>
        </p:txBody>
      </p:sp>
      <p:sp>
        <p:nvSpPr>
          <p:cNvPr id="4" name="Slide Number Placeholder 3"/>
          <p:cNvSpPr>
            <a:spLocks noGrp="1"/>
          </p:cNvSpPr>
          <p:nvPr>
            <p:ph type="sldNum" sz="quarter" idx="5"/>
          </p:nvPr>
        </p:nvSpPr>
        <p:spPr/>
        <p:txBody>
          <a:bodyPr/>
          <a:lstStyle/>
          <a:p>
            <a:fld id="{0FC2769C-8E86-754F-8591-FCFB8E374045}" type="slidenum">
              <a:rPr lang="en-US" smtClean="0"/>
              <a:t>5</a:t>
            </a:fld>
            <a:endParaRPr lang="en-US"/>
          </a:p>
        </p:txBody>
      </p:sp>
    </p:spTree>
    <p:extLst>
      <p:ext uri="{BB962C8B-B14F-4D97-AF65-F5344CB8AC3E}">
        <p14:creationId xmlns:p14="http://schemas.microsoft.com/office/powerpoint/2010/main" val="3419196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remove PFC, we first should understand which roles that PFC plays in RoCE world. </a:t>
            </a:r>
          </a:p>
          <a:p>
            <a:r>
              <a:rPr lang="en-US" altLang="zh-CN" dirty="0"/>
              <a:t>As both host and switch can generate the pause frames, PFC provides functionality of congestion control.</a:t>
            </a:r>
          </a:p>
          <a:p>
            <a:endParaRPr lang="en-US" altLang="zh-CN" dirty="0"/>
          </a:p>
          <a:p>
            <a:r>
              <a:rPr lang="en-US" altLang="zh-CN" dirty="0" err="1"/>
              <a:t>RoCE+PFC</a:t>
            </a:r>
            <a:r>
              <a:rPr lang="en-US" altLang="zh-CN" dirty="0"/>
              <a:t> also</a:t>
            </a:r>
            <a:r>
              <a:rPr lang="en-US" altLang="zh-CN" baseline="0" dirty="0"/>
              <a:t> ensures no packet drop as the network is lossless by enabling PFC. </a:t>
            </a:r>
          </a:p>
          <a:p>
            <a:endParaRPr lang="en-US" altLang="zh-CN" baseline="0" dirty="0"/>
          </a:p>
          <a:p>
            <a:r>
              <a:rPr lang="en-US" altLang="zh-CN" baseline="0" dirty="0"/>
              <a:t>On the other hand, in our proposed solution called RoGUE, we do congestion control at the end host and recovery from packet drop is achieved by retransmission. Yet we retain low latency and low </a:t>
            </a:r>
            <a:r>
              <a:rPr lang="en-US" altLang="zh-CN" baseline="0" dirty="0" err="1"/>
              <a:t>cpu</a:t>
            </a:r>
            <a:r>
              <a:rPr lang="en-US" altLang="zh-CN" baseline="0" dirty="0"/>
              <a:t> utilization.</a:t>
            </a:r>
            <a:endParaRPr lang="zh-CN" altLang="en-US" dirty="0"/>
          </a:p>
        </p:txBody>
      </p:sp>
      <p:sp>
        <p:nvSpPr>
          <p:cNvPr id="4" name="灯片编号占位符 3"/>
          <p:cNvSpPr>
            <a:spLocks noGrp="1"/>
          </p:cNvSpPr>
          <p:nvPr>
            <p:ph type="sldNum" sz="quarter" idx="10"/>
          </p:nvPr>
        </p:nvSpPr>
        <p:spPr/>
        <p:txBody>
          <a:bodyPr/>
          <a:lstStyle/>
          <a:p>
            <a:fld id="{0FC2769C-8E86-754F-8591-FCFB8E374045}" type="slidenum">
              <a:rPr lang="en-US" smtClean="0"/>
              <a:t>6</a:t>
            </a:fld>
            <a:endParaRPr lang="en-US"/>
          </a:p>
        </p:txBody>
      </p:sp>
    </p:spTree>
    <p:extLst>
      <p:ext uri="{BB962C8B-B14F-4D97-AF65-F5344CB8AC3E}">
        <p14:creationId xmlns:p14="http://schemas.microsoft.com/office/powerpoint/2010/main" val="244849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Before diving into ROGUE, Let’s first take a look at RDMA terminologies. </a:t>
            </a:r>
          </a:p>
          <a:p>
            <a:endParaRPr lang="en-US" dirty="0"/>
          </a:p>
          <a:p>
            <a:endParaRPr lang="en-US" dirty="0"/>
          </a:p>
          <a:p>
            <a:endParaRPr lang="en-US" dirty="0"/>
          </a:p>
          <a:p>
            <a:r>
              <a:rPr lang="en-US" dirty="0"/>
              <a:t>To start a connection, RDMA application first creates a send and receive queue pair. The application sends data in form of chunks called as verbs. A verb is posted to the send queue, which hands it down to the RNIC. </a:t>
            </a:r>
          </a:p>
          <a:p>
            <a:endParaRPr lang="en-US" dirty="0"/>
          </a:p>
          <a:p>
            <a:r>
              <a:rPr lang="en-US" dirty="0"/>
              <a:t>Each verb is translated into one or multiple packets by RNIC and sent out.</a:t>
            </a:r>
          </a:p>
          <a:p>
            <a:endParaRPr lang="en-US" dirty="0"/>
          </a:p>
          <a:p>
            <a:r>
              <a:rPr lang="en-US" dirty="0"/>
              <a:t>After all the packets of a verb are sent out of the NIC or RNIC, it receives an ACK from a remote host, the RNIC will</a:t>
            </a:r>
            <a:r>
              <a:rPr lang="zh-CN" altLang="en-US" dirty="0"/>
              <a:t> </a:t>
            </a:r>
            <a:r>
              <a:rPr lang="en-US" altLang="zh-CN" dirty="0"/>
              <a:t>generate</a:t>
            </a:r>
            <a:r>
              <a:rPr lang="en-US" dirty="0"/>
              <a:t> completion events, which we called it as </a:t>
            </a:r>
            <a:r>
              <a:rPr lang="en-US" dirty="0" err="1"/>
              <a:t>singal</a:t>
            </a:r>
            <a:r>
              <a:rPr lang="en-US" dirty="0"/>
              <a:t>. (animate)</a:t>
            </a:r>
          </a:p>
          <a:p>
            <a:endParaRPr lang="en-US" dirty="0"/>
          </a:p>
          <a:p>
            <a:endParaRPr lang="en-US" dirty="0"/>
          </a:p>
        </p:txBody>
      </p:sp>
      <p:sp>
        <p:nvSpPr>
          <p:cNvPr id="4" name="Slide Number Placeholder 3"/>
          <p:cNvSpPr>
            <a:spLocks noGrp="1"/>
          </p:cNvSpPr>
          <p:nvPr>
            <p:ph type="sldNum" sz="quarter" idx="5"/>
          </p:nvPr>
        </p:nvSpPr>
        <p:spPr/>
        <p:txBody>
          <a:bodyPr/>
          <a:lstStyle/>
          <a:p>
            <a:fld id="{0FC2769C-8E86-754F-8591-FCFB8E374045}" type="slidenum">
              <a:rPr lang="en-US" smtClean="0"/>
              <a:t>7</a:t>
            </a:fld>
            <a:endParaRPr lang="en-US"/>
          </a:p>
        </p:txBody>
      </p:sp>
    </p:spTree>
    <p:extLst>
      <p:ext uri="{BB962C8B-B14F-4D97-AF65-F5344CB8AC3E}">
        <p14:creationId xmlns:p14="http://schemas.microsoft.com/office/powerpoint/2010/main" val="3439501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To implement the congestion control, loss recovery, the main design issue that we face is where to implement the same, Hardware or software.</a:t>
            </a:r>
          </a:p>
          <a:p>
            <a:endParaRPr lang="en-US" altLang="zh-CN" dirty="0"/>
          </a:p>
          <a:p>
            <a:r>
              <a:rPr lang="en-US" altLang="zh-CN" dirty="0"/>
              <a:t>HW has the benefits of low CPU utilization and low latency.</a:t>
            </a:r>
          </a:p>
          <a:p>
            <a:r>
              <a:rPr lang="en-US" altLang="zh-CN" dirty="0"/>
              <a:t>However, it requires to work with NIC vendor and heterogenous network hardware cannot handle non-standard protocol implementations. In addition, it complicates network evolution.</a:t>
            </a:r>
          </a:p>
          <a:p>
            <a:endParaRPr lang="en-US" altLang="zh-CN" dirty="0"/>
          </a:p>
          <a:p>
            <a:r>
              <a:rPr lang="en-US" altLang="zh-CN" dirty="0"/>
              <a:t>On the other hand, it is relatively easy to implement in software. The major issue of software implementation is that packet level congestion signals are unavailable and it will cause high CPU utilization if we use per-packet operation to implement a congestion control, like TCP stack.</a:t>
            </a:r>
          </a:p>
          <a:p>
            <a:endParaRPr lang="en-US" altLang="zh-CN" dirty="0"/>
          </a:p>
          <a:p>
            <a:endParaRPr lang="en-US" altLang="zh-CN" dirty="0"/>
          </a:p>
        </p:txBody>
      </p:sp>
      <p:sp>
        <p:nvSpPr>
          <p:cNvPr id="4" name="Slide Number Placeholder 3"/>
          <p:cNvSpPr>
            <a:spLocks noGrp="1"/>
          </p:cNvSpPr>
          <p:nvPr>
            <p:ph type="sldNum" sz="quarter" idx="5"/>
          </p:nvPr>
        </p:nvSpPr>
        <p:spPr/>
        <p:txBody>
          <a:bodyPr/>
          <a:lstStyle/>
          <a:p>
            <a:fld id="{0FC2769C-8E86-754F-8591-FCFB8E374045}" type="slidenum">
              <a:rPr lang="en-US" smtClean="0"/>
              <a:t>8</a:t>
            </a:fld>
            <a:endParaRPr lang="en-US"/>
          </a:p>
        </p:txBody>
      </p:sp>
    </p:spTree>
    <p:extLst>
      <p:ext uri="{BB962C8B-B14F-4D97-AF65-F5344CB8AC3E}">
        <p14:creationId xmlns:p14="http://schemas.microsoft.com/office/powerpoint/2010/main" val="2512717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RoGUE does judicious labor division between hardware and software for congestion control, flow control and loss recovery. In the later part of the talk, I am going to use the congestion control to congestion control and flow control.</a:t>
            </a:r>
            <a:endParaRPr lang="en-US" altLang="zh-CN" dirty="0"/>
          </a:p>
          <a:p>
            <a:endParaRPr lang="en-US" altLang="zh-CN" baseline="0" dirty="0"/>
          </a:p>
          <a:p>
            <a:r>
              <a:rPr lang="en-US" altLang="zh-CN" baseline="0" dirty="0"/>
              <a:t>RoGUE puts the congestion control loop and CPU efficient segmenting in software, and use hardware timestamp to measure RTT, and hardware rate limiter to pace packets.</a:t>
            </a:r>
          </a:p>
          <a:p>
            <a:endParaRPr lang="en-US" altLang="zh-CN" baseline="0" dirty="0"/>
          </a:p>
          <a:p>
            <a:r>
              <a:rPr lang="en-US" altLang="zh-CN" baseline="0" dirty="0"/>
              <a:t>For loss recovery, we developed a novel mechanism called shadow queue pairs to speed up loss recovery time, and we use hardware retransmission to handle rarely dropped packets. </a:t>
            </a:r>
          </a:p>
          <a:p>
            <a:endParaRPr lang="en-US" altLang="zh-CN" baseline="0" dirty="0"/>
          </a:p>
          <a:p>
            <a:r>
              <a:rPr lang="en-US" altLang="zh-CN" baseline="0" dirty="0"/>
              <a:t>In this talk, I will focus on the congestion control.</a:t>
            </a:r>
          </a:p>
          <a:p>
            <a:endParaRPr lang="en-US" altLang="zh-CN" baseline="0" dirty="0"/>
          </a:p>
          <a:p>
            <a:endParaRPr lang="zh-CN" altLang="en-US" dirty="0"/>
          </a:p>
        </p:txBody>
      </p:sp>
      <p:sp>
        <p:nvSpPr>
          <p:cNvPr id="4" name="灯片编号占位符 3"/>
          <p:cNvSpPr>
            <a:spLocks noGrp="1"/>
          </p:cNvSpPr>
          <p:nvPr>
            <p:ph type="sldNum" sz="quarter" idx="10"/>
          </p:nvPr>
        </p:nvSpPr>
        <p:spPr/>
        <p:txBody>
          <a:bodyPr/>
          <a:lstStyle/>
          <a:p>
            <a:fld id="{0FC2769C-8E86-754F-8591-FCFB8E374045}" type="slidenum">
              <a:rPr lang="en-US" smtClean="0"/>
              <a:t>9</a:t>
            </a:fld>
            <a:endParaRPr lang="en-US"/>
          </a:p>
        </p:txBody>
      </p:sp>
    </p:spTree>
    <p:extLst>
      <p:ext uri="{BB962C8B-B14F-4D97-AF65-F5344CB8AC3E}">
        <p14:creationId xmlns:p14="http://schemas.microsoft.com/office/powerpoint/2010/main" val="20708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109850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344244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2"/>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2"/>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313586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321888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212752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351869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2120884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306909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79220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163528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12BD7DF-128D-4950-82FC-F8933A9D498F}" type="datetimeFigureOut">
              <a:rPr lang="zh-CN" altLang="en-US" smtClean="0"/>
              <a:t>2018/10/29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236639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2BD7DF-128D-4950-82FC-F8933A9D498F}" type="datetimeFigureOut">
              <a:rPr lang="zh-CN" altLang="en-US" smtClean="0"/>
              <a:t>2018/10/29</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EABEAC0-2C1E-4016-9B4F-5B59D884B930}" type="slidenum">
              <a:rPr lang="zh-CN" altLang="en-US" smtClean="0"/>
              <a:t>‹#›</a:t>
            </a:fld>
            <a:endParaRPr lang="zh-CN" altLang="en-US"/>
          </a:p>
        </p:txBody>
      </p:sp>
    </p:spTree>
    <p:extLst>
      <p:ext uri="{BB962C8B-B14F-4D97-AF65-F5344CB8AC3E}">
        <p14:creationId xmlns:p14="http://schemas.microsoft.com/office/powerpoint/2010/main" val="1598454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7808" y="1059582"/>
            <a:ext cx="7414592" cy="1102519"/>
          </a:xfrm>
        </p:spPr>
        <p:txBody>
          <a:bodyPr>
            <a:normAutofit fontScale="90000"/>
          </a:bodyPr>
          <a:lstStyle/>
          <a:p>
            <a:r>
              <a:rPr lang="en-US" altLang="zh-CN" dirty="0" err="1"/>
              <a:t>RoGUE</a:t>
            </a:r>
            <a:r>
              <a:rPr lang="en-US" altLang="zh-CN" dirty="0"/>
              <a:t>: RDMA over Generic </a:t>
            </a:r>
            <a:r>
              <a:rPr lang="en-US" altLang="zh-CN" dirty="0" err="1"/>
              <a:t>Unconverged</a:t>
            </a:r>
            <a:r>
              <a:rPr lang="en-US" altLang="zh-CN" dirty="0"/>
              <a:t> Ethernet</a:t>
            </a:r>
            <a:endParaRPr lang="zh-CN" altLang="en-US" dirty="0"/>
          </a:p>
        </p:txBody>
      </p:sp>
      <p:sp>
        <p:nvSpPr>
          <p:cNvPr id="3" name="副标题 2"/>
          <p:cNvSpPr>
            <a:spLocks noGrp="1"/>
          </p:cNvSpPr>
          <p:nvPr>
            <p:ph type="subTitle" idx="1"/>
          </p:nvPr>
        </p:nvSpPr>
        <p:spPr>
          <a:xfrm>
            <a:off x="755576" y="2553444"/>
            <a:ext cx="7560840" cy="1314450"/>
          </a:xfrm>
        </p:spPr>
        <p:txBody>
          <a:bodyPr>
            <a:normAutofit/>
          </a:bodyPr>
          <a:lstStyle/>
          <a:p>
            <a:r>
              <a:rPr lang="en-US" altLang="zh-CN" b="1" dirty="0">
                <a:solidFill>
                  <a:schemeClr val="tx1"/>
                </a:solidFill>
              </a:rPr>
              <a:t>Yanfang Le</a:t>
            </a:r>
            <a:endParaRPr lang="en-US" altLang="zh-CN" sz="900" b="1" dirty="0">
              <a:solidFill>
                <a:schemeClr val="tx1"/>
              </a:solidFill>
            </a:endParaRPr>
          </a:p>
          <a:p>
            <a:pPr algn="l"/>
            <a:r>
              <a:rPr lang="en-US" altLang="zh-CN" sz="2300" dirty="0"/>
              <a:t>with Brent Stephens, Arjun </a:t>
            </a:r>
            <a:r>
              <a:rPr lang="en-US" altLang="zh-CN" sz="2300" dirty="0" err="1"/>
              <a:t>Singhvi</a:t>
            </a:r>
            <a:r>
              <a:rPr lang="en-US" altLang="zh-CN" sz="2300" dirty="0"/>
              <a:t>, Aditya </a:t>
            </a:r>
            <a:r>
              <a:rPr lang="en-US" altLang="zh-CN" sz="2300" dirty="0" err="1"/>
              <a:t>Akella</a:t>
            </a:r>
            <a:r>
              <a:rPr lang="en-US" altLang="zh-CN" sz="2300" dirty="0"/>
              <a:t>, Mike Swift </a:t>
            </a:r>
          </a:p>
        </p:txBody>
      </p:sp>
      <p:pic>
        <p:nvPicPr>
          <p:cNvPr id="5" name="Picture 4">
            <a:extLst>
              <a:ext uri="{FF2B5EF4-FFF2-40B4-BE49-F238E27FC236}">
                <a16:creationId xmlns:a16="http://schemas.microsoft.com/office/drawing/2014/main" id="{6617B2F5-36CC-8A4F-9A14-25E0E5E33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3718901"/>
            <a:ext cx="1368152" cy="1368152"/>
          </a:xfrm>
          <a:prstGeom prst="rect">
            <a:avLst/>
          </a:prstGeom>
        </p:spPr>
      </p:pic>
      <p:pic>
        <p:nvPicPr>
          <p:cNvPr id="9" name="Picture 8">
            <a:extLst>
              <a:ext uri="{FF2B5EF4-FFF2-40B4-BE49-F238E27FC236}">
                <a16:creationId xmlns:a16="http://schemas.microsoft.com/office/drawing/2014/main" id="{E6EC2098-154D-4247-8AAC-BA1C408C0D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3756180"/>
            <a:ext cx="3970784" cy="1335850"/>
          </a:xfrm>
          <a:prstGeom prst="rect">
            <a:avLst/>
          </a:prstGeom>
        </p:spPr>
      </p:pic>
    </p:spTree>
    <p:extLst>
      <p:ext uri="{BB962C8B-B14F-4D97-AF65-F5344CB8AC3E}">
        <p14:creationId xmlns:p14="http://schemas.microsoft.com/office/powerpoint/2010/main" val="1976772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4246C-65BF-E140-A3CB-1BD93B4281AA}"/>
              </a:ext>
            </a:extLst>
          </p:cNvPr>
          <p:cNvSpPr>
            <a:spLocks noGrp="1"/>
          </p:cNvSpPr>
          <p:nvPr>
            <p:ph type="title"/>
          </p:nvPr>
        </p:nvSpPr>
        <p:spPr/>
        <p:txBody>
          <a:bodyPr/>
          <a:lstStyle/>
          <a:p>
            <a:r>
              <a:rPr lang="en-US" dirty="0"/>
              <a:t>Congestion Signal</a:t>
            </a:r>
          </a:p>
        </p:txBody>
      </p:sp>
      <p:cxnSp>
        <p:nvCxnSpPr>
          <p:cNvPr id="18" name="Straight Connector 17">
            <a:extLst>
              <a:ext uri="{FF2B5EF4-FFF2-40B4-BE49-F238E27FC236}">
                <a16:creationId xmlns:a16="http://schemas.microsoft.com/office/drawing/2014/main" id="{7F2F0A25-84F7-D347-9A8B-0ACAB8FC6C59}"/>
              </a:ext>
            </a:extLst>
          </p:cNvPr>
          <p:cNvCxnSpPr>
            <a:cxnSpLocks/>
          </p:cNvCxnSpPr>
          <p:nvPr/>
        </p:nvCxnSpPr>
        <p:spPr>
          <a:xfrm flipH="1">
            <a:off x="1877191" y="1935934"/>
            <a:ext cx="1" cy="259778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EEA86AE-7288-8248-9735-D231F7F9CA27}"/>
              </a:ext>
            </a:extLst>
          </p:cNvPr>
          <p:cNvSpPr txBox="1"/>
          <p:nvPr/>
        </p:nvSpPr>
        <p:spPr>
          <a:xfrm>
            <a:off x="1414631" y="1544157"/>
            <a:ext cx="925121" cy="400110"/>
          </a:xfrm>
          <a:prstGeom prst="rect">
            <a:avLst/>
          </a:prstGeom>
          <a:noFill/>
          <a:ln w="38100">
            <a:solidFill>
              <a:schemeClr val="tx1"/>
            </a:solidFill>
          </a:ln>
        </p:spPr>
        <p:txBody>
          <a:bodyPr wrap="square" rtlCol="0">
            <a:spAutoFit/>
          </a:bodyPr>
          <a:lstStyle/>
          <a:p>
            <a:r>
              <a:rPr lang="en-US" sz="2000" dirty="0"/>
              <a:t>Sender</a:t>
            </a:r>
          </a:p>
        </p:txBody>
      </p:sp>
      <p:cxnSp>
        <p:nvCxnSpPr>
          <p:cNvPr id="20" name="Straight Connector 19">
            <a:extLst>
              <a:ext uri="{FF2B5EF4-FFF2-40B4-BE49-F238E27FC236}">
                <a16:creationId xmlns:a16="http://schemas.microsoft.com/office/drawing/2014/main" id="{ABB1BCAF-9F78-4341-80B9-FC6E33EB89A2}"/>
              </a:ext>
            </a:extLst>
          </p:cNvPr>
          <p:cNvCxnSpPr>
            <a:cxnSpLocks/>
            <a:stCxn id="21" idx="2"/>
          </p:cNvCxnSpPr>
          <p:nvPr/>
        </p:nvCxnSpPr>
        <p:spPr>
          <a:xfrm>
            <a:off x="3521202" y="1944267"/>
            <a:ext cx="0" cy="259593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B439F91-60F6-FA49-9664-023E9BADB147}"/>
              </a:ext>
            </a:extLst>
          </p:cNvPr>
          <p:cNvSpPr txBox="1"/>
          <p:nvPr/>
        </p:nvSpPr>
        <p:spPr>
          <a:xfrm>
            <a:off x="3040344" y="1544157"/>
            <a:ext cx="961715" cy="400110"/>
          </a:xfrm>
          <a:prstGeom prst="rect">
            <a:avLst/>
          </a:prstGeom>
          <a:noFill/>
          <a:ln w="38100">
            <a:solidFill>
              <a:schemeClr val="tx1"/>
            </a:solidFill>
          </a:ln>
        </p:spPr>
        <p:txBody>
          <a:bodyPr wrap="square" rtlCol="0">
            <a:spAutoFit/>
          </a:bodyPr>
          <a:lstStyle/>
          <a:p>
            <a:r>
              <a:rPr lang="en-US" sz="2000" dirty="0"/>
              <a:t>Switch</a:t>
            </a:r>
          </a:p>
        </p:txBody>
      </p:sp>
      <p:cxnSp>
        <p:nvCxnSpPr>
          <p:cNvPr id="22" name="Straight Connector 21">
            <a:extLst>
              <a:ext uri="{FF2B5EF4-FFF2-40B4-BE49-F238E27FC236}">
                <a16:creationId xmlns:a16="http://schemas.microsoft.com/office/drawing/2014/main" id="{CF8C9EA6-11A3-3A4B-8292-E5D9F84F97D4}"/>
              </a:ext>
            </a:extLst>
          </p:cNvPr>
          <p:cNvCxnSpPr>
            <a:cxnSpLocks/>
          </p:cNvCxnSpPr>
          <p:nvPr/>
        </p:nvCxnSpPr>
        <p:spPr>
          <a:xfrm flipH="1">
            <a:off x="5404043" y="1935934"/>
            <a:ext cx="1" cy="259778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8D57DC2B-6027-914B-939C-19BEE6710F71}"/>
              </a:ext>
            </a:extLst>
          </p:cNvPr>
          <p:cNvSpPr txBox="1"/>
          <p:nvPr/>
        </p:nvSpPr>
        <p:spPr>
          <a:xfrm>
            <a:off x="4867935" y="1544157"/>
            <a:ext cx="1072217" cy="400110"/>
          </a:xfrm>
          <a:prstGeom prst="rect">
            <a:avLst/>
          </a:prstGeom>
          <a:noFill/>
          <a:ln w="38100">
            <a:solidFill>
              <a:schemeClr val="tx1"/>
            </a:solidFill>
          </a:ln>
        </p:spPr>
        <p:txBody>
          <a:bodyPr wrap="square" rtlCol="0">
            <a:spAutoFit/>
          </a:bodyPr>
          <a:lstStyle/>
          <a:p>
            <a:r>
              <a:rPr lang="en-US" sz="2000" dirty="0"/>
              <a:t>Receiver</a:t>
            </a:r>
          </a:p>
        </p:txBody>
      </p:sp>
      <p:grpSp>
        <p:nvGrpSpPr>
          <p:cNvPr id="9" name="Group 8">
            <a:extLst>
              <a:ext uri="{FF2B5EF4-FFF2-40B4-BE49-F238E27FC236}">
                <a16:creationId xmlns:a16="http://schemas.microsoft.com/office/drawing/2014/main" id="{C61881D0-6373-FA4C-AC67-354B2872975B}"/>
              </a:ext>
            </a:extLst>
          </p:cNvPr>
          <p:cNvGrpSpPr/>
          <p:nvPr/>
        </p:nvGrpSpPr>
        <p:grpSpPr>
          <a:xfrm>
            <a:off x="605577" y="4659982"/>
            <a:ext cx="4869534" cy="369332"/>
            <a:chOff x="4545832" y="9690186"/>
            <a:chExt cx="5374645" cy="417120"/>
          </a:xfrm>
        </p:grpSpPr>
        <p:sp>
          <p:nvSpPr>
            <p:cNvPr id="10" name="TextBox 9">
              <a:extLst>
                <a:ext uri="{FF2B5EF4-FFF2-40B4-BE49-F238E27FC236}">
                  <a16:creationId xmlns:a16="http://schemas.microsoft.com/office/drawing/2014/main" id="{244B604C-B807-D140-849F-283BBD7EEF10}"/>
                </a:ext>
              </a:extLst>
            </p:cNvPr>
            <p:cNvSpPr txBox="1"/>
            <p:nvPr/>
          </p:nvSpPr>
          <p:spPr>
            <a:xfrm>
              <a:off x="6379804" y="9690186"/>
              <a:ext cx="3540673" cy="417120"/>
            </a:xfrm>
            <a:prstGeom prst="rect">
              <a:avLst/>
            </a:prstGeom>
            <a:noFill/>
          </p:spPr>
          <p:txBody>
            <a:bodyPr wrap="square" rtlCol="0">
              <a:spAutoFit/>
            </a:bodyPr>
            <a:lstStyle/>
            <a:p>
              <a:r>
                <a:rPr lang="en-US" dirty="0"/>
                <a:t>Packets from different flows</a:t>
              </a:r>
            </a:p>
          </p:txBody>
        </p:sp>
        <p:sp>
          <p:nvSpPr>
            <p:cNvPr id="11" name="Rounded Rectangle 10">
              <a:extLst>
                <a:ext uri="{FF2B5EF4-FFF2-40B4-BE49-F238E27FC236}">
                  <a16:creationId xmlns:a16="http://schemas.microsoft.com/office/drawing/2014/main" id="{30A7B3F3-79A9-5742-8E1E-076B207FC398}"/>
                </a:ext>
              </a:extLst>
            </p:cNvPr>
            <p:cNvSpPr/>
            <p:nvPr/>
          </p:nvSpPr>
          <p:spPr>
            <a:xfrm>
              <a:off x="4545832" y="9809477"/>
              <a:ext cx="191143" cy="23104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Rounded Rectangle 11">
              <a:extLst>
                <a:ext uri="{FF2B5EF4-FFF2-40B4-BE49-F238E27FC236}">
                  <a16:creationId xmlns:a16="http://schemas.microsoft.com/office/drawing/2014/main" id="{863A4619-7C35-5E4B-954F-9C2A2654F9BD}"/>
                </a:ext>
              </a:extLst>
            </p:cNvPr>
            <p:cNvSpPr/>
            <p:nvPr/>
          </p:nvSpPr>
          <p:spPr>
            <a:xfrm>
              <a:off x="4914537" y="9809477"/>
              <a:ext cx="191143" cy="231040"/>
            </a:xfrm>
            <a:prstGeom prst="round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3" name="Rounded Rectangle 12">
              <a:extLst>
                <a:ext uri="{FF2B5EF4-FFF2-40B4-BE49-F238E27FC236}">
                  <a16:creationId xmlns:a16="http://schemas.microsoft.com/office/drawing/2014/main" id="{89A4A158-8039-0C45-A6A1-A352C0A59DE2}"/>
                </a:ext>
              </a:extLst>
            </p:cNvPr>
            <p:cNvSpPr/>
            <p:nvPr/>
          </p:nvSpPr>
          <p:spPr>
            <a:xfrm>
              <a:off x="5283242" y="9809477"/>
              <a:ext cx="191143" cy="231040"/>
            </a:xfrm>
            <a:prstGeom prst="roundRect">
              <a:avLst/>
            </a:prstGeom>
            <a:solidFill>
              <a:srgbClr val="7030A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 name="Rounded Rectangle 13">
              <a:extLst>
                <a:ext uri="{FF2B5EF4-FFF2-40B4-BE49-F238E27FC236}">
                  <a16:creationId xmlns:a16="http://schemas.microsoft.com/office/drawing/2014/main" id="{4E798BD3-9887-064B-B9AB-2E9003481885}"/>
                </a:ext>
              </a:extLst>
            </p:cNvPr>
            <p:cNvSpPr/>
            <p:nvPr/>
          </p:nvSpPr>
          <p:spPr>
            <a:xfrm>
              <a:off x="5651947" y="9809477"/>
              <a:ext cx="191143" cy="231040"/>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5" name="Rounded Rectangle 14">
              <a:extLst>
                <a:ext uri="{FF2B5EF4-FFF2-40B4-BE49-F238E27FC236}">
                  <a16:creationId xmlns:a16="http://schemas.microsoft.com/office/drawing/2014/main" id="{74B19D88-B700-1346-A5AE-23228DE7E6FE}"/>
                </a:ext>
              </a:extLst>
            </p:cNvPr>
            <p:cNvSpPr/>
            <p:nvPr/>
          </p:nvSpPr>
          <p:spPr>
            <a:xfrm>
              <a:off x="6020650" y="9809477"/>
              <a:ext cx="191143" cy="231040"/>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nvGrpSpPr>
          <p:cNvPr id="171" name="Group 170">
            <a:extLst>
              <a:ext uri="{FF2B5EF4-FFF2-40B4-BE49-F238E27FC236}">
                <a16:creationId xmlns:a16="http://schemas.microsoft.com/office/drawing/2014/main" id="{763418BA-36C9-C744-AE1E-F2C139612B32}"/>
              </a:ext>
            </a:extLst>
          </p:cNvPr>
          <p:cNvGrpSpPr/>
          <p:nvPr/>
        </p:nvGrpSpPr>
        <p:grpSpPr>
          <a:xfrm>
            <a:off x="2727825" y="2479447"/>
            <a:ext cx="487247" cy="1266814"/>
            <a:chOff x="2727825" y="2191415"/>
            <a:chExt cx="487247" cy="1266814"/>
          </a:xfrm>
        </p:grpSpPr>
        <p:sp>
          <p:nvSpPr>
            <p:cNvPr id="121" name="Rounded Rectangle 120">
              <a:extLst>
                <a:ext uri="{FF2B5EF4-FFF2-40B4-BE49-F238E27FC236}">
                  <a16:creationId xmlns:a16="http://schemas.microsoft.com/office/drawing/2014/main" id="{18249299-B2A9-9D40-81D1-78B5EC79AD4D}"/>
                </a:ext>
              </a:extLst>
            </p:cNvPr>
            <p:cNvSpPr/>
            <p:nvPr/>
          </p:nvSpPr>
          <p:spPr>
            <a:xfrm>
              <a:off x="2727825" y="3264364"/>
              <a:ext cx="173179" cy="193865"/>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2" name="Freeform 121">
              <a:extLst>
                <a:ext uri="{FF2B5EF4-FFF2-40B4-BE49-F238E27FC236}">
                  <a16:creationId xmlns:a16="http://schemas.microsoft.com/office/drawing/2014/main" id="{E5251D22-2F8C-7A4A-9C26-3CB175933631}"/>
                </a:ext>
              </a:extLst>
            </p:cNvPr>
            <p:cNvSpPr/>
            <p:nvPr/>
          </p:nvSpPr>
          <p:spPr>
            <a:xfrm>
              <a:off x="2871571" y="2191415"/>
              <a:ext cx="343501" cy="1033528"/>
            </a:xfrm>
            <a:custGeom>
              <a:avLst/>
              <a:gdLst>
                <a:gd name="connsiteX0" fmla="*/ 573206 w 573206"/>
                <a:gd name="connsiteY0" fmla="*/ 0 h 1670906"/>
                <a:gd name="connsiteX1" fmla="*/ 477672 w 573206"/>
                <a:gd name="connsiteY1" fmla="*/ 27295 h 1670906"/>
                <a:gd name="connsiteX2" fmla="*/ 368490 w 573206"/>
                <a:gd name="connsiteY2" fmla="*/ 150125 h 1670906"/>
                <a:gd name="connsiteX3" fmla="*/ 327546 w 573206"/>
                <a:gd name="connsiteY3" fmla="*/ 204716 h 1670906"/>
                <a:gd name="connsiteX4" fmla="*/ 272955 w 573206"/>
                <a:gd name="connsiteY4" fmla="*/ 286603 h 1670906"/>
                <a:gd name="connsiteX5" fmla="*/ 218364 w 573206"/>
                <a:gd name="connsiteY5" fmla="*/ 409433 h 1670906"/>
                <a:gd name="connsiteX6" fmla="*/ 191069 w 573206"/>
                <a:gd name="connsiteY6" fmla="*/ 464024 h 1670906"/>
                <a:gd name="connsiteX7" fmla="*/ 163773 w 573206"/>
                <a:gd name="connsiteY7" fmla="*/ 573206 h 1670906"/>
                <a:gd name="connsiteX8" fmla="*/ 122830 w 573206"/>
                <a:gd name="connsiteY8" fmla="*/ 709683 h 1670906"/>
                <a:gd name="connsiteX9" fmla="*/ 109182 w 573206"/>
                <a:gd name="connsiteY9" fmla="*/ 764274 h 1670906"/>
                <a:gd name="connsiteX10" fmla="*/ 81887 w 573206"/>
                <a:gd name="connsiteY10" fmla="*/ 846161 h 1670906"/>
                <a:gd name="connsiteX11" fmla="*/ 40943 w 573206"/>
                <a:gd name="connsiteY11" fmla="*/ 955343 h 1670906"/>
                <a:gd name="connsiteX12" fmla="*/ 27296 w 573206"/>
                <a:gd name="connsiteY12" fmla="*/ 1064525 h 1670906"/>
                <a:gd name="connsiteX13" fmla="*/ 0 w 573206"/>
                <a:gd name="connsiteY13" fmla="*/ 1187355 h 1670906"/>
                <a:gd name="connsiteX14" fmla="*/ 13648 w 573206"/>
                <a:gd name="connsiteY14" fmla="*/ 1501253 h 1670906"/>
                <a:gd name="connsiteX15" fmla="*/ 27296 w 573206"/>
                <a:gd name="connsiteY15" fmla="*/ 1610436 h 1670906"/>
                <a:gd name="connsiteX16" fmla="*/ 54591 w 573206"/>
                <a:gd name="connsiteY16" fmla="*/ 1637731 h 1670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3206" h="1670906">
                  <a:moveTo>
                    <a:pt x="573206" y="0"/>
                  </a:moveTo>
                  <a:cubicBezTo>
                    <a:pt x="541361" y="9098"/>
                    <a:pt x="505878" y="9937"/>
                    <a:pt x="477672" y="27295"/>
                  </a:cubicBezTo>
                  <a:cubicBezTo>
                    <a:pt x="415400" y="65616"/>
                    <a:pt x="403935" y="100503"/>
                    <a:pt x="368490" y="150125"/>
                  </a:cubicBezTo>
                  <a:cubicBezTo>
                    <a:pt x="355269" y="168634"/>
                    <a:pt x="341194" y="186519"/>
                    <a:pt x="327546" y="204716"/>
                  </a:cubicBezTo>
                  <a:cubicBezTo>
                    <a:pt x="298272" y="292543"/>
                    <a:pt x="336849" y="197150"/>
                    <a:pt x="272955" y="286603"/>
                  </a:cubicBezTo>
                  <a:cubicBezTo>
                    <a:pt x="253195" y="314267"/>
                    <a:pt x="230950" y="381115"/>
                    <a:pt x="218364" y="409433"/>
                  </a:cubicBezTo>
                  <a:cubicBezTo>
                    <a:pt x="210101" y="428024"/>
                    <a:pt x="197503" y="444723"/>
                    <a:pt x="191069" y="464024"/>
                  </a:cubicBezTo>
                  <a:cubicBezTo>
                    <a:pt x="179206" y="499613"/>
                    <a:pt x="175636" y="537617"/>
                    <a:pt x="163773" y="573206"/>
                  </a:cubicBezTo>
                  <a:cubicBezTo>
                    <a:pt x="143044" y="635393"/>
                    <a:pt x="146268" y="623743"/>
                    <a:pt x="122830" y="709683"/>
                  </a:cubicBezTo>
                  <a:cubicBezTo>
                    <a:pt x="117895" y="727779"/>
                    <a:pt x="114572" y="746308"/>
                    <a:pt x="109182" y="764274"/>
                  </a:cubicBezTo>
                  <a:cubicBezTo>
                    <a:pt x="100914" y="791833"/>
                    <a:pt x="92573" y="819447"/>
                    <a:pt x="81887" y="846161"/>
                  </a:cubicBezTo>
                  <a:cubicBezTo>
                    <a:pt x="49248" y="927757"/>
                    <a:pt x="62338" y="891159"/>
                    <a:pt x="40943" y="955343"/>
                  </a:cubicBezTo>
                  <a:cubicBezTo>
                    <a:pt x="36394" y="991737"/>
                    <a:pt x="32873" y="1028274"/>
                    <a:pt x="27296" y="1064525"/>
                  </a:cubicBezTo>
                  <a:cubicBezTo>
                    <a:pt x="20366" y="1109571"/>
                    <a:pt x="10867" y="1143886"/>
                    <a:pt x="0" y="1187355"/>
                  </a:cubicBezTo>
                  <a:cubicBezTo>
                    <a:pt x="4549" y="1291988"/>
                    <a:pt x="6905" y="1396739"/>
                    <a:pt x="13648" y="1501253"/>
                  </a:cubicBezTo>
                  <a:cubicBezTo>
                    <a:pt x="16009" y="1537854"/>
                    <a:pt x="17646" y="1575051"/>
                    <a:pt x="27296" y="1610436"/>
                  </a:cubicBezTo>
                  <a:cubicBezTo>
                    <a:pt x="57114" y="1719772"/>
                    <a:pt x="54591" y="1649862"/>
                    <a:pt x="54591" y="1637731"/>
                  </a:cubicBezTo>
                </a:path>
              </a:pathLst>
            </a:custGeom>
            <a:ln w="38100">
              <a:prstDash val="dash"/>
              <a:headEnd type="none" w="med" len="med"/>
              <a:tailEnd type="arrow" w="med" len="med"/>
            </a:ln>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sz="1200"/>
            </a:p>
          </p:txBody>
        </p:sp>
      </p:grpSp>
      <p:grpSp>
        <p:nvGrpSpPr>
          <p:cNvPr id="169" name="Group 168">
            <a:extLst>
              <a:ext uri="{FF2B5EF4-FFF2-40B4-BE49-F238E27FC236}">
                <a16:creationId xmlns:a16="http://schemas.microsoft.com/office/drawing/2014/main" id="{9CE41A7B-1403-C746-9F56-60F8BDD69743}"/>
              </a:ext>
            </a:extLst>
          </p:cNvPr>
          <p:cNvGrpSpPr/>
          <p:nvPr/>
        </p:nvGrpSpPr>
        <p:grpSpPr>
          <a:xfrm>
            <a:off x="490650" y="3789833"/>
            <a:ext cx="5040537" cy="549792"/>
            <a:chOff x="490650" y="3501801"/>
            <a:chExt cx="5040537" cy="549792"/>
          </a:xfrm>
        </p:grpSpPr>
        <p:grpSp>
          <p:nvGrpSpPr>
            <p:cNvPr id="162" name="Group 161">
              <a:extLst>
                <a:ext uri="{FF2B5EF4-FFF2-40B4-BE49-F238E27FC236}">
                  <a16:creationId xmlns:a16="http://schemas.microsoft.com/office/drawing/2014/main" id="{F0E618A9-C7C7-9642-AB46-F98DDF1A58F0}"/>
                </a:ext>
              </a:extLst>
            </p:cNvPr>
            <p:cNvGrpSpPr/>
            <p:nvPr/>
          </p:nvGrpSpPr>
          <p:grpSpPr>
            <a:xfrm>
              <a:off x="994706" y="3501801"/>
              <a:ext cx="4536481" cy="549792"/>
              <a:chOff x="994706" y="3501801"/>
              <a:chExt cx="4536481" cy="549792"/>
            </a:xfrm>
          </p:grpSpPr>
          <p:grpSp>
            <p:nvGrpSpPr>
              <p:cNvPr id="157" name="Group 156">
                <a:extLst>
                  <a:ext uri="{FF2B5EF4-FFF2-40B4-BE49-F238E27FC236}">
                    <a16:creationId xmlns:a16="http://schemas.microsoft.com/office/drawing/2014/main" id="{34B4C244-D692-BB4D-A902-B00C8A99F858}"/>
                  </a:ext>
                </a:extLst>
              </p:cNvPr>
              <p:cNvGrpSpPr/>
              <p:nvPr/>
            </p:nvGrpSpPr>
            <p:grpSpPr>
              <a:xfrm>
                <a:off x="1109822" y="3501801"/>
                <a:ext cx="4421365" cy="549792"/>
                <a:chOff x="1109822" y="3501801"/>
                <a:chExt cx="4421365" cy="549792"/>
              </a:xfrm>
            </p:grpSpPr>
            <p:sp>
              <p:nvSpPr>
                <p:cNvPr id="133" name="Rounded Rectangle 132">
                  <a:extLst>
                    <a:ext uri="{FF2B5EF4-FFF2-40B4-BE49-F238E27FC236}">
                      <a16:creationId xmlns:a16="http://schemas.microsoft.com/office/drawing/2014/main" id="{C1D25E96-83E0-8744-8EC7-C24B59E41D3B}"/>
                    </a:ext>
                  </a:extLst>
                </p:cNvPr>
                <p:cNvSpPr/>
                <p:nvPr/>
              </p:nvSpPr>
              <p:spPr>
                <a:xfrm>
                  <a:off x="1825148" y="3501801"/>
                  <a:ext cx="173179" cy="193866"/>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FF0000"/>
                    </a:solidFill>
                    <a:highlight>
                      <a:srgbClr val="FF0000"/>
                    </a:highlight>
                  </a:endParaRPr>
                </a:p>
              </p:txBody>
            </p:sp>
            <p:sp>
              <p:nvSpPr>
                <p:cNvPr id="134" name="Rounded Rectangle 133">
                  <a:extLst>
                    <a:ext uri="{FF2B5EF4-FFF2-40B4-BE49-F238E27FC236}">
                      <a16:creationId xmlns:a16="http://schemas.microsoft.com/office/drawing/2014/main" id="{EA016AB5-2774-214F-96AA-313C295AB351}"/>
                    </a:ext>
                  </a:extLst>
                </p:cNvPr>
                <p:cNvSpPr/>
                <p:nvPr/>
              </p:nvSpPr>
              <p:spPr>
                <a:xfrm>
                  <a:off x="3430026" y="3548501"/>
                  <a:ext cx="173179" cy="193866"/>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FF0000"/>
                    </a:solidFill>
                    <a:highlight>
                      <a:srgbClr val="FF0000"/>
                    </a:highlight>
                  </a:endParaRPr>
                </a:p>
              </p:txBody>
            </p:sp>
            <p:sp>
              <p:nvSpPr>
                <p:cNvPr id="135" name="Rounded Rectangle 134">
                  <a:extLst>
                    <a:ext uri="{FF2B5EF4-FFF2-40B4-BE49-F238E27FC236}">
                      <a16:creationId xmlns:a16="http://schemas.microsoft.com/office/drawing/2014/main" id="{CAE64102-B8E5-0F4F-AE51-AE53E23C2C6D}"/>
                    </a:ext>
                  </a:extLst>
                </p:cNvPr>
                <p:cNvSpPr/>
                <p:nvPr/>
              </p:nvSpPr>
              <p:spPr>
                <a:xfrm>
                  <a:off x="5358008" y="3655607"/>
                  <a:ext cx="173179" cy="193866"/>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FF0000"/>
                    </a:solidFill>
                    <a:highlight>
                      <a:srgbClr val="FF0000"/>
                    </a:highlight>
                  </a:endParaRPr>
                </a:p>
              </p:txBody>
            </p:sp>
            <p:cxnSp>
              <p:nvCxnSpPr>
                <p:cNvPr id="136" name="Straight Arrow Connector 135">
                  <a:extLst>
                    <a:ext uri="{FF2B5EF4-FFF2-40B4-BE49-F238E27FC236}">
                      <a16:creationId xmlns:a16="http://schemas.microsoft.com/office/drawing/2014/main" id="{A034C149-B83E-0941-85D8-BA6F55A7EE8A}"/>
                    </a:ext>
                  </a:extLst>
                </p:cNvPr>
                <p:cNvCxnSpPr>
                  <a:cxnSpLocks/>
                  <a:endCxn id="134" idx="1"/>
                </p:cNvCxnSpPr>
                <p:nvPr/>
              </p:nvCxnSpPr>
              <p:spPr>
                <a:xfrm>
                  <a:off x="2015497" y="3579448"/>
                  <a:ext cx="1414529" cy="659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710EE53B-2B17-334F-90EC-73C8B32AA539}"/>
                    </a:ext>
                  </a:extLst>
                </p:cNvPr>
                <p:cNvCxnSpPr>
                  <a:cxnSpLocks/>
                  <a:stCxn id="134" idx="3"/>
                </p:cNvCxnSpPr>
                <p:nvPr/>
              </p:nvCxnSpPr>
              <p:spPr>
                <a:xfrm>
                  <a:off x="3603205" y="3645434"/>
                  <a:ext cx="1754803" cy="12745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18E4629D-CEE6-3E4E-B6D8-6727A1C8BCF5}"/>
                    </a:ext>
                  </a:extLst>
                </p:cNvPr>
                <p:cNvCxnSpPr>
                  <a:cxnSpLocks/>
                </p:cNvCxnSpPr>
                <p:nvPr/>
              </p:nvCxnSpPr>
              <p:spPr>
                <a:xfrm flipH="1">
                  <a:off x="1109822" y="3854766"/>
                  <a:ext cx="4353042" cy="8513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2" name="Rounded Rectangle 141">
                  <a:extLst>
                    <a:ext uri="{FF2B5EF4-FFF2-40B4-BE49-F238E27FC236}">
                      <a16:creationId xmlns:a16="http://schemas.microsoft.com/office/drawing/2014/main" id="{A45699C2-7EC0-CE44-8E17-7A9E0F661780}"/>
                    </a:ext>
                  </a:extLst>
                </p:cNvPr>
                <p:cNvSpPr/>
                <p:nvPr/>
              </p:nvSpPr>
              <p:spPr>
                <a:xfrm>
                  <a:off x="3156861" y="3796659"/>
                  <a:ext cx="895366" cy="254934"/>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ACK</a:t>
                  </a:r>
                </a:p>
              </p:txBody>
            </p:sp>
            <p:cxnSp>
              <p:nvCxnSpPr>
                <p:cNvPr id="155" name="Straight Arrow Connector 154">
                  <a:extLst>
                    <a:ext uri="{FF2B5EF4-FFF2-40B4-BE49-F238E27FC236}">
                      <a16:creationId xmlns:a16="http://schemas.microsoft.com/office/drawing/2014/main" id="{E4EF6A95-2B53-4E40-9B7F-D4189A98EBC8}"/>
                    </a:ext>
                  </a:extLst>
                </p:cNvPr>
                <p:cNvCxnSpPr>
                  <a:cxnSpLocks/>
                  <a:endCxn id="133" idx="1"/>
                </p:cNvCxnSpPr>
                <p:nvPr/>
              </p:nvCxnSpPr>
              <p:spPr>
                <a:xfrm>
                  <a:off x="1123319" y="3593311"/>
                  <a:ext cx="701829" cy="54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161" name="Left Bracket 160">
                <a:extLst>
                  <a:ext uri="{FF2B5EF4-FFF2-40B4-BE49-F238E27FC236}">
                    <a16:creationId xmlns:a16="http://schemas.microsoft.com/office/drawing/2014/main" id="{F69D7796-E46A-5A44-BB4D-A8C16A56E645}"/>
                  </a:ext>
                </a:extLst>
              </p:cNvPr>
              <p:cNvSpPr/>
              <p:nvPr/>
            </p:nvSpPr>
            <p:spPr>
              <a:xfrm>
                <a:off x="994706" y="3592010"/>
                <a:ext cx="128613" cy="347892"/>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3" name="TextBox 162">
              <a:extLst>
                <a:ext uri="{FF2B5EF4-FFF2-40B4-BE49-F238E27FC236}">
                  <a16:creationId xmlns:a16="http://schemas.microsoft.com/office/drawing/2014/main" id="{FA38565A-2D23-C44F-B9E3-EF1A705A23B9}"/>
                </a:ext>
              </a:extLst>
            </p:cNvPr>
            <p:cNvSpPr txBox="1"/>
            <p:nvPr/>
          </p:nvSpPr>
          <p:spPr>
            <a:xfrm>
              <a:off x="490650" y="3593311"/>
              <a:ext cx="912998" cy="369332"/>
            </a:xfrm>
            <a:prstGeom prst="rect">
              <a:avLst/>
            </a:prstGeom>
            <a:noFill/>
          </p:spPr>
          <p:txBody>
            <a:bodyPr wrap="square" rtlCol="0">
              <a:spAutoFit/>
            </a:bodyPr>
            <a:lstStyle/>
            <a:p>
              <a:r>
                <a:rPr lang="en-US" dirty="0"/>
                <a:t>RTT</a:t>
              </a:r>
            </a:p>
          </p:txBody>
        </p:sp>
      </p:grpSp>
      <p:grpSp>
        <p:nvGrpSpPr>
          <p:cNvPr id="170" name="Group 169">
            <a:extLst>
              <a:ext uri="{FF2B5EF4-FFF2-40B4-BE49-F238E27FC236}">
                <a16:creationId xmlns:a16="http://schemas.microsoft.com/office/drawing/2014/main" id="{99BFD19D-7FB5-7A47-B4B4-B617D8C5159D}"/>
              </a:ext>
            </a:extLst>
          </p:cNvPr>
          <p:cNvGrpSpPr/>
          <p:nvPr/>
        </p:nvGrpSpPr>
        <p:grpSpPr>
          <a:xfrm>
            <a:off x="490650" y="2099004"/>
            <a:ext cx="5237321" cy="1087720"/>
            <a:chOff x="490650" y="1810972"/>
            <a:chExt cx="5237321" cy="1087720"/>
          </a:xfrm>
        </p:grpSpPr>
        <p:grpSp>
          <p:nvGrpSpPr>
            <p:cNvPr id="167" name="Group 166">
              <a:extLst>
                <a:ext uri="{FF2B5EF4-FFF2-40B4-BE49-F238E27FC236}">
                  <a16:creationId xmlns:a16="http://schemas.microsoft.com/office/drawing/2014/main" id="{31FF37E3-9F7A-E845-BD88-1CAEBC9CAC40}"/>
                </a:ext>
              </a:extLst>
            </p:cNvPr>
            <p:cNvGrpSpPr/>
            <p:nvPr/>
          </p:nvGrpSpPr>
          <p:grpSpPr>
            <a:xfrm>
              <a:off x="5019237" y="2449894"/>
              <a:ext cx="708734" cy="337880"/>
              <a:chOff x="5019237" y="2449894"/>
              <a:chExt cx="708734" cy="337880"/>
            </a:xfrm>
          </p:grpSpPr>
          <p:sp>
            <p:nvSpPr>
              <p:cNvPr id="103" name="Rounded Rectangle 102">
                <a:extLst>
                  <a:ext uri="{FF2B5EF4-FFF2-40B4-BE49-F238E27FC236}">
                    <a16:creationId xmlns:a16="http://schemas.microsoft.com/office/drawing/2014/main" id="{A3CF32A8-A06B-4148-919C-50507D9CF9D6}"/>
                  </a:ext>
                </a:extLst>
              </p:cNvPr>
              <p:cNvSpPr/>
              <p:nvPr/>
            </p:nvSpPr>
            <p:spPr>
              <a:xfrm>
                <a:off x="5019237" y="2449894"/>
                <a:ext cx="173179" cy="193865"/>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4" name="Rounded Rectangle 103">
                <a:extLst>
                  <a:ext uri="{FF2B5EF4-FFF2-40B4-BE49-F238E27FC236}">
                    <a16:creationId xmlns:a16="http://schemas.microsoft.com/office/drawing/2014/main" id="{F4284182-7AB8-024D-B4F6-3CC2D1658D59}"/>
                  </a:ext>
                </a:extLst>
              </p:cNvPr>
              <p:cNvSpPr/>
              <p:nvPr/>
            </p:nvSpPr>
            <p:spPr>
              <a:xfrm>
                <a:off x="5197756" y="2497900"/>
                <a:ext cx="173179" cy="193865"/>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FF0000"/>
                  </a:solidFill>
                  <a:highlight>
                    <a:srgbClr val="FF0000"/>
                  </a:highlight>
                </a:endParaRPr>
              </a:p>
            </p:txBody>
          </p:sp>
          <p:sp>
            <p:nvSpPr>
              <p:cNvPr id="105" name="Rounded Rectangle 104">
                <a:extLst>
                  <a:ext uri="{FF2B5EF4-FFF2-40B4-BE49-F238E27FC236}">
                    <a16:creationId xmlns:a16="http://schemas.microsoft.com/office/drawing/2014/main" id="{18364B1D-5E40-2B44-85A4-604FCE524AF5}"/>
                  </a:ext>
                </a:extLst>
              </p:cNvPr>
              <p:cNvSpPr/>
              <p:nvPr/>
            </p:nvSpPr>
            <p:spPr>
              <a:xfrm>
                <a:off x="5376273" y="2545906"/>
                <a:ext cx="173179" cy="19386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106" name="Rounded Rectangle 105">
                <a:extLst>
                  <a:ext uri="{FF2B5EF4-FFF2-40B4-BE49-F238E27FC236}">
                    <a16:creationId xmlns:a16="http://schemas.microsoft.com/office/drawing/2014/main" id="{FE9889AC-B650-B94F-AC75-5FE8B04769D4}"/>
                  </a:ext>
                </a:extLst>
              </p:cNvPr>
              <p:cNvSpPr/>
              <p:nvPr/>
            </p:nvSpPr>
            <p:spPr>
              <a:xfrm>
                <a:off x="5554792" y="2593910"/>
                <a:ext cx="173179" cy="193864"/>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nvGrpSpPr>
            <p:cNvPr id="166" name="Group 165">
              <a:extLst>
                <a:ext uri="{FF2B5EF4-FFF2-40B4-BE49-F238E27FC236}">
                  <a16:creationId xmlns:a16="http://schemas.microsoft.com/office/drawing/2014/main" id="{132ED6CA-1A49-D949-8FF8-2DAB8CADA979}"/>
                </a:ext>
              </a:extLst>
            </p:cNvPr>
            <p:cNvGrpSpPr/>
            <p:nvPr/>
          </p:nvGrpSpPr>
          <p:grpSpPr>
            <a:xfrm>
              <a:off x="3098649" y="2067694"/>
              <a:ext cx="1057812" cy="480050"/>
              <a:chOff x="3098649" y="2067694"/>
              <a:chExt cx="1057812" cy="480050"/>
            </a:xfrm>
          </p:grpSpPr>
          <p:sp>
            <p:nvSpPr>
              <p:cNvPr id="98" name="Rounded Rectangle 97">
                <a:extLst>
                  <a:ext uri="{FF2B5EF4-FFF2-40B4-BE49-F238E27FC236}">
                    <a16:creationId xmlns:a16="http://schemas.microsoft.com/office/drawing/2014/main" id="{8F9DA2EB-9926-7647-B892-858A3ED9782F}"/>
                  </a:ext>
                </a:extLst>
              </p:cNvPr>
              <p:cNvSpPr/>
              <p:nvPr/>
            </p:nvSpPr>
            <p:spPr>
              <a:xfrm>
                <a:off x="3274547" y="2124931"/>
                <a:ext cx="173179" cy="193865"/>
              </a:xfrm>
              <a:prstGeom prst="round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FF0000"/>
                  </a:solidFill>
                  <a:highlight>
                    <a:srgbClr val="FF0000"/>
                  </a:highlight>
                </a:endParaRPr>
              </a:p>
            </p:txBody>
          </p:sp>
          <p:sp>
            <p:nvSpPr>
              <p:cNvPr id="99" name="Rounded Rectangle 98">
                <a:extLst>
                  <a:ext uri="{FF2B5EF4-FFF2-40B4-BE49-F238E27FC236}">
                    <a16:creationId xmlns:a16="http://schemas.microsoft.com/office/drawing/2014/main" id="{706B7A30-E24D-F243-9621-8F2D6E3C1A3A}"/>
                  </a:ext>
                </a:extLst>
              </p:cNvPr>
              <p:cNvSpPr/>
              <p:nvPr/>
            </p:nvSpPr>
            <p:spPr>
              <a:xfrm>
                <a:off x="3453064" y="2182168"/>
                <a:ext cx="173179" cy="19386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100" name="Rounded Rectangle 99">
                <a:extLst>
                  <a:ext uri="{FF2B5EF4-FFF2-40B4-BE49-F238E27FC236}">
                    <a16:creationId xmlns:a16="http://schemas.microsoft.com/office/drawing/2014/main" id="{ED087EFB-D8F0-9649-A854-905B0EDDB0AF}"/>
                  </a:ext>
                </a:extLst>
              </p:cNvPr>
              <p:cNvSpPr/>
              <p:nvPr/>
            </p:nvSpPr>
            <p:spPr>
              <a:xfrm>
                <a:off x="3631583" y="2239404"/>
                <a:ext cx="173179" cy="193864"/>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01" name="Rounded Rectangle 100">
                <a:extLst>
                  <a:ext uri="{FF2B5EF4-FFF2-40B4-BE49-F238E27FC236}">
                    <a16:creationId xmlns:a16="http://schemas.microsoft.com/office/drawing/2014/main" id="{D43B3402-3C4D-B84B-8BCC-72F2754D4E93}"/>
                  </a:ext>
                </a:extLst>
              </p:cNvPr>
              <p:cNvSpPr/>
              <p:nvPr/>
            </p:nvSpPr>
            <p:spPr>
              <a:xfrm>
                <a:off x="3810103" y="2296640"/>
                <a:ext cx="173179" cy="193865"/>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02" name="Rounded Rectangle 101">
                <a:extLst>
                  <a:ext uri="{FF2B5EF4-FFF2-40B4-BE49-F238E27FC236}">
                    <a16:creationId xmlns:a16="http://schemas.microsoft.com/office/drawing/2014/main" id="{36E5F837-F500-CB47-8441-1CDF13D0727A}"/>
                  </a:ext>
                </a:extLst>
              </p:cNvPr>
              <p:cNvSpPr/>
              <p:nvPr/>
            </p:nvSpPr>
            <p:spPr>
              <a:xfrm>
                <a:off x="3983282" y="2353879"/>
                <a:ext cx="173179" cy="193865"/>
              </a:xfrm>
              <a:prstGeom prst="roundRect">
                <a:avLst/>
              </a:prstGeom>
              <a:solidFill>
                <a:srgbClr val="7030A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6" name="Rounded Rectangle 125">
                <a:extLst>
                  <a:ext uri="{FF2B5EF4-FFF2-40B4-BE49-F238E27FC236}">
                    <a16:creationId xmlns:a16="http://schemas.microsoft.com/office/drawing/2014/main" id="{F203C0E2-4430-FB43-8B07-434A85910628}"/>
                  </a:ext>
                </a:extLst>
              </p:cNvPr>
              <p:cNvSpPr/>
              <p:nvPr/>
            </p:nvSpPr>
            <p:spPr>
              <a:xfrm>
                <a:off x="3098649" y="2067694"/>
                <a:ext cx="173179" cy="193865"/>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grpSp>
          <p:nvGrpSpPr>
            <p:cNvPr id="165" name="Group 164">
              <a:extLst>
                <a:ext uri="{FF2B5EF4-FFF2-40B4-BE49-F238E27FC236}">
                  <a16:creationId xmlns:a16="http://schemas.microsoft.com/office/drawing/2014/main" id="{B203FC80-D884-A94D-A69D-5EF5C2D15CC9}"/>
                </a:ext>
              </a:extLst>
            </p:cNvPr>
            <p:cNvGrpSpPr/>
            <p:nvPr/>
          </p:nvGrpSpPr>
          <p:grpSpPr>
            <a:xfrm>
              <a:off x="1619672" y="1810972"/>
              <a:ext cx="898126" cy="378578"/>
              <a:chOff x="1619672" y="1810972"/>
              <a:chExt cx="898126" cy="378578"/>
            </a:xfrm>
          </p:grpSpPr>
          <p:sp>
            <p:nvSpPr>
              <p:cNvPr id="143" name="Rounded Rectangle 142">
                <a:extLst>
                  <a:ext uri="{FF2B5EF4-FFF2-40B4-BE49-F238E27FC236}">
                    <a16:creationId xmlns:a16="http://schemas.microsoft.com/office/drawing/2014/main" id="{DAC249F5-B571-FB40-B2F1-6509D8051856}"/>
                  </a:ext>
                </a:extLst>
              </p:cNvPr>
              <p:cNvSpPr/>
              <p:nvPr/>
            </p:nvSpPr>
            <p:spPr>
              <a:xfrm>
                <a:off x="1619672" y="1810972"/>
                <a:ext cx="173179" cy="193865"/>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44" name="Rounded Rectangle 143">
                <a:extLst>
                  <a:ext uri="{FF2B5EF4-FFF2-40B4-BE49-F238E27FC236}">
                    <a16:creationId xmlns:a16="http://schemas.microsoft.com/office/drawing/2014/main" id="{D62AAB87-D116-CD46-9D2B-FDF9C8678E64}"/>
                  </a:ext>
                </a:extLst>
              </p:cNvPr>
              <p:cNvSpPr/>
              <p:nvPr/>
            </p:nvSpPr>
            <p:spPr>
              <a:xfrm>
                <a:off x="1798191" y="1857151"/>
                <a:ext cx="173179" cy="193865"/>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rgbClr val="FF0000"/>
                  </a:solidFill>
                  <a:highlight>
                    <a:srgbClr val="FF0000"/>
                  </a:highlight>
                </a:endParaRPr>
              </a:p>
            </p:txBody>
          </p:sp>
          <p:sp>
            <p:nvSpPr>
              <p:cNvPr id="145" name="Rounded Rectangle 144">
                <a:extLst>
                  <a:ext uri="{FF2B5EF4-FFF2-40B4-BE49-F238E27FC236}">
                    <a16:creationId xmlns:a16="http://schemas.microsoft.com/office/drawing/2014/main" id="{904E949C-593F-C14D-AFA7-04E983655FB4}"/>
                  </a:ext>
                </a:extLst>
              </p:cNvPr>
              <p:cNvSpPr/>
              <p:nvPr/>
            </p:nvSpPr>
            <p:spPr>
              <a:xfrm>
                <a:off x="1976708" y="1903330"/>
                <a:ext cx="173179" cy="19386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146" name="Rounded Rectangle 145">
                <a:extLst>
                  <a:ext uri="{FF2B5EF4-FFF2-40B4-BE49-F238E27FC236}">
                    <a16:creationId xmlns:a16="http://schemas.microsoft.com/office/drawing/2014/main" id="{9E17EB1B-E13C-6144-B027-F50C59BDE55E}"/>
                  </a:ext>
                </a:extLst>
              </p:cNvPr>
              <p:cNvSpPr/>
              <p:nvPr/>
            </p:nvSpPr>
            <p:spPr>
              <a:xfrm>
                <a:off x="2155227" y="1949508"/>
                <a:ext cx="173179" cy="193864"/>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51" name="Rounded Rectangle 150">
                <a:extLst>
                  <a:ext uri="{FF2B5EF4-FFF2-40B4-BE49-F238E27FC236}">
                    <a16:creationId xmlns:a16="http://schemas.microsoft.com/office/drawing/2014/main" id="{C82A1E90-0854-864E-8A07-8245AC3C5991}"/>
                  </a:ext>
                </a:extLst>
              </p:cNvPr>
              <p:cNvSpPr/>
              <p:nvPr/>
            </p:nvSpPr>
            <p:spPr>
              <a:xfrm>
                <a:off x="2344619" y="1995686"/>
                <a:ext cx="173179" cy="193864"/>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grpSp>
          <p:nvGrpSpPr>
            <p:cNvPr id="168" name="Group 167">
              <a:extLst>
                <a:ext uri="{FF2B5EF4-FFF2-40B4-BE49-F238E27FC236}">
                  <a16:creationId xmlns:a16="http://schemas.microsoft.com/office/drawing/2014/main" id="{3697931E-DD88-934D-8008-698C75D88F2B}"/>
                </a:ext>
              </a:extLst>
            </p:cNvPr>
            <p:cNvGrpSpPr/>
            <p:nvPr/>
          </p:nvGrpSpPr>
          <p:grpSpPr>
            <a:xfrm>
              <a:off x="490650" y="1903330"/>
              <a:ext cx="4972213" cy="995362"/>
              <a:chOff x="490650" y="1903330"/>
              <a:chExt cx="4972213" cy="995362"/>
            </a:xfrm>
          </p:grpSpPr>
          <p:cxnSp>
            <p:nvCxnSpPr>
              <p:cNvPr id="26" name="Straight Arrow Connector 25">
                <a:extLst>
                  <a:ext uri="{FF2B5EF4-FFF2-40B4-BE49-F238E27FC236}">
                    <a16:creationId xmlns:a16="http://schemas.microsoft.com/office/drawing/2014/main" id="{0079749D-3542-C642-99C4-F5D08CAB13BF}"/>
                  </a:ext>
                </a:extLst>
              </p:cNvPr>
              <p:cNvCxnSpPr>
                <a:cxnSpLocks/>
              </p:cNvCxnSpPr>
              <p:nvPr/>
            </p:nvCxnSpPr>
            <p:spPr>
              <a:xfrm>
                <a:off x="2507822" y="2110153"/>
                <a:ext cx="584742" cy="520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8549DA8-F4E1-2A44-87FB-01AA1C05F317}"/>
                  </a:ext>
                </a:extLst>
              </p:cNvPr>
              <p:cNvCxnSpPr>
                <a:cxnSpLocks/>
              </p:cNvCxnSpPr>
              <p:nvPr/>
            </p:nvCxnSpPr>
            <p:spPr>
              <a:xfrm>
                <a:off x="4159448" y="2431644"/>
                <a:ext cx="854184" cy="8795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12868A5D-7CB1-334D-AFDD-1CF69CD1091D}"/>
                  </a:ext>
                </a:extLst>
              </p:cNvPr>
              <p:cNvCxnSpPr>
                <a:cxnSpLocks/>
                <a:stCxn id="105" idx="2"/>
                <a:endCxn id="160" idx="2"/>
              </p:cNvCxnSpPr>
              <p:nvPr/>
            </p:nvCxnSpPr>
            <p:spPr>
              <a:xfrm flipH="1">
                <a:off x="1109822" y="2739770"/>
                <a:ext cx="4353041" cy="997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32" name="Rounded Rectangle 131">
                <a:extLst>
                  <a:ext uri="{FF2B5EF4-FFF2-40B4-BE49-F238E27FC236}">
                    <a16:creationId xmlns:a16="http://schemas.microsoft.com/office/drawing/2014/main" id="{5BA7DF9E-3E6B-D841-8CCD-CC8E1B2538FF}"/>
                  </a:ext>
                </a:extLst>
              </p:cNvPr>
              <p:cNvSpPr/>
              <p:nvPr/>
            </p:nvSpPr>
            <p:spPr>
              <a:xfrm>
                <a:off x="3156861" y="2643758"/>
                <a:ext cx="895366" cy="254934"/>
              </a:xfrm>
              <a:prstGeom prst="roundRect">
                <a:avLst/>
              </a:pr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ACK</a:t>
                </a:r>
              </a:p>
            </p:txBody>
          </p:sp>
          <p:cxnSp>
            <p:nvCxnSpPr>
              <p:cNvPr id="153" name="Straight Arrow Connector 152">
                <a:extLst>
                  <a:ext uri="{FF2B5EF4-FFF2-40B4-BE49-F238E27FC236}">
                    <a16:creationId xmlns:a16="http://schemas.microsoft.com/office/drawing/2014/main" id="{431278EF-4DDD-C94D-84CE-F85F58A4EE5C}"/>
                  </a:ext>
                </a:extLst>
              </p:cNvPr>
              <p:cNvCxnSpPr>
                <a:cxnSpLocks/>
                <a:stCxn id="160" idx="0"/>
                <a:endCxn id="143" idx="1"/>
              </p:cNvCxnSpPr>
              <p:nvPr/>
            </p:nvCxnSpPr>
            <p:spPr>
              <a:xfrm>
                <a:off x="1109822" y="1903330"/>
                <a:ext cx="509850" cy="457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0" name="Left Bracket 159">
                <a:extLst>
                  <a:ext uri="{FF2B5EF4-FFF2-40B4-BE49-F238E27FC236}">
                    <a16:creationId xmlns:a16="http://schemas.microsoft.com/office/drawing/2014/main" id="{50E0F22C-6E8F-4445-B0FC-E31193D81DC8}"/>
                  </a:ext>
                </a:extLst>
              </p:cNvPr>
              <p:cNvSpPr/>
              <p:nvPr/>
            </p:nvSpPr>
            <p:spPr>
              <a:xfrm>
                <a:off x="984515" y="1903330"/>
                <a:ext cx="125307" cy="936191"/>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TextBox 163">
                <a:extLst>
                  <a:ext uri="{FF2B5EF4-FFF2-40B4-BE49-F238E27FC236}">
                    <a16:creationId xmlns:a16="http://schemas.microsoft.com/office/drawing/2014/main" id="{9AF70226-D2C4-C54E-918F-72B308262529}"/>
                  </a:ext>
                </a:extLst>
              </p:cNvPr>
              <p:cNvSpPr txBox="1"/>
              <p:nvPr/>
            </p:nvSpPr>
            <p:spPr>
              <a:xfrm>
                <a:off x="490650" y="2166026"/>
                <a:ext cx="912998" cy="369332"/>
              </a:xfrm>
              <a:prstGeom prst="rect">
                <a:avLst/>
              </a:prstGeom>
              <a:noFill/>
            </p:spPr>
            <p:txBody>
              <a:bodyPr wrap="square" rtlCol="0">
                <a:spAutoFit/>
              </a:bodyPr>
              <a:lstStyle/>
              <a:p>
                <a:r>
                  <a:rPr lang="en-US" dirty="0"/>
                  <a:t>RTT</a:t>
                </a:r>
              </a:p>
            </p:txBody>
          </p:sp>
        </p:grpSp>
      </p:grpSp>
      <p:cxnSp>
        <p:nvCxnSpPr>
          <p:cNvPr id="175" name="Straight Connector 174">
            <a:extLst>
              <a:ext uri="{FF2B5EF4-FFF2-40B4-BE49-F238E27FC236}">
                <a16:creationId xmlns:a16="http://schemas.microsoft.com/office/drawing/2014/main" id="{4265FC1C-43F4-4348-A457-443AAF4696E4}"/>
              </a:ext>
            </a:extLst>
          </p:cNvPr>
          <p:cNvCxnSpPr/>
          <p:nvPr/>
        </p:nvCxnSpPr>
        <p:spPr>
          <a:xfrm>
            <a:off x="1112810" y="1131590"/>
            <a:ext cx="0" cy="3528392"/>
          </a:xfrm>
          <a:prstGeom prst="line">
            <a:avLst/>
          </a:prstGeom>
        </p:spPr>
        <p:style>
          <a:lnRef idx="2">
            <a:schemeClr val="accent1"/>
          </a:lnRef>
          <a:fillRef idx="0">
            <a:schemeClr val="accent1"/>
          </a:fillRef>
          <a:effectRef idx="1">
            <a:schemeClr val="accent1"/>
          </a:effectRef>
          <a:fontRef idx="minor">
            <a:schemeClr val="tx1"/>
          </a:fontRef>
        </p:style>
      </p:cxnSp>
      <p:sp>
        <p:nvSpPr>
          <p:cNvPr id="186" name="TextBox 185">
            <a:extLst>
              <a:ext uri="{FF2B5EF4-FFF2-40B4-BE49-F238E27FC236}">
                <a16:creationId xmlns:a16="http://schemas.microsoft.com/office/drawing/2014/main" id="{0CD276D7-D371-7B4C-93AD-1EA5A97227CC}"/>
              </a:ext>
            </a:extLst>
          </p:cNvPr>
          <p:cNvSpPr txBox="1"/>
          <p:nvPr/>
        </p:nvSpPr>
        <p:spPr>
          <a:xfrm>
            <a:off x="6083061" y="1635646"/>
            <a:ext cx="2953435" cy="1477328"/>
          </a:xfrm>
          <a:prstGeom prst="rect">
            <a:avLst/>
          </a:prstGeom>
          <a:noFill/>
        </p:spPr>
        <p:txBody>
          <a:bodyPr wrap="square" rtlCol="0">
            <a:spAutoFit/>
          </a:bodyPr>
          <a:lstStyle/>
          <a:p>
            <a:pPr marL="285750" indent="-285750">
              <a:buFont typeface="Arial" panose="020B0604020202020204" pitchFamily="34" charset="0"/>
              <a:buChar char="•"/>
            </a:pPr>
            <a:r>
              <a:rPr lang="en-US" dirty="0"/>
              <a:t>RTT is high, the queue builds up, reduce the sending rate</a:t>
            </a:r>
          </a:p>
          <a:p>
            <a:pPr marL="285750" indent="-285750">
              <a:buFont typeface="Arial" panose="020B0604020202020204" pitchFamily="34" charset="0"/>
              <a:buChar char="•"/>
            </a:pPr>
            <a:r>
              <a:rPr lang="en-US" dirty="0"/>
              <a:t>RTT is low, network is idle, increase the sending rate</a:t>
            </a:r>
          </a:p>
        </p:txBody>
      </p:sp>
    </p:spTree>
    <p:extLst>
      <p:ext uri="{BB962C8B-B14F-4D97-AF65-F5344CB8AC3E}">
        <p14:creationId xmlns:p14="http://schemas.microsoft.com/office/powerpoint/2010/main" val="12445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 calcmode="lin" valueType="num">
                                      <p:cBhvr additive="base">
                                        <p:cTn id="7" dur="500" fill="hold"/>
                                        <p:tgtEl>
                                          <p:spTgt spid="170"/>
                                        </p:tgtEl>
                                        <p:attrNameLst>
                                          <p:attrName>ppt_x</p:attrName>
                                        </p:attrNameLst>
                                      </p:cBhvr>
                                      <p:tavLst>
                                        <p:tav tm="0">
                                          <p:val>
                                            <p:strVal val="#ppt_x"/>
                                          </p:val>
                                        </p:tav>
                                        <p:tav tm="100000">
                                          <p:val>
                                            <p:strVal val="#ppt_x"/>
                                          </p:val>
                                        </p:tav>
                                      </p:tavLst>
                                    </p:anim>
                                    <p:anim calcmode="lin" valueType="num">
                                      <p:cBhvr additive="base">
                                        <p:cTn id="8" dur="500" fill="hold"/>
                                        <p:tgtEl>
                                          <p:spTgt spid="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1"/>
                                        </p:tgtEl>
                                        <p:attrNameLst>
                                          <p:attrName>style.visibility</p:attrName>
                                        </p:attrNameLst>
                                      </p:cBhvr>
                                      <p:to>
                                        <p:strVal val="visible"/>
                                      </p:to>
                                    </p:set>
                                    <p:anim calcmode="lin" valueType="num">
                                      <p:cBhvr additive="base">
                                        <p:cTn id="13" dur="500" fill="hold"/>
                                        <p:tgtEl>
                                          <p:spTgt spid="171"/>
                                        </p:tgtEl>
                                        <p:attrNameLst>
                                          <p:attrName>ppt_x</p:attrName>
                                        </p:attrNameLst>
                                      </p:cBhvr>
                                      <p:tavLst>
                                        <p:tav tm="0">
                                          <p:val>
                                            <p:strVal val="#ppt_x"/>
                                          </p:val>
                                        </p:tav>
                                        <p:tav tm="100000">
                                          <p:val>
                                            <p:strVal val="#ppt_x"/>
                                          </p:val>
                                        </p:tav>
                                      </p:tavLst>
                                    </p:anim>
                                    <p:anim calcmode="lin" valueType="num">
                                      <p:cBhvr additive="base">
                                        <p:cTn id="14" dur="500" fill="hold"/>
                                        <p:tgtEl>
                                          <p:spTgt spid="17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9"/>
                                        </p:tgtEl>
                                        <p:attrNameLst>
                                          <p:attrName>style.visibility</p:attrName>
                                        </p:attrNameLst>
                                      </p:cBhvr>
                                      <p:to>
                                        <p:strVal val="visible"/>
                                      </p:to>
                                    </p:set>
                                    <p:anim calcmode="lin" valueType="num">
                                      <p:cBhvr additive="base">
                                        <p:cTn id="19" dur="500" fill="hold"/>
                                        <p:tgtEl>
                                          <p:spTgt spid="169"/>
                                        </p:tgtEl>
                                        <p:attrNameLst>
                                          <p:attrName>ppt_x</p:attrName>
                                        </p:attrNameLst>
                                      </p:cBhvr>
                                      <p:tavLst>
                                        <p:tav tm="0">
                                          <p:val>
                                            <p:strVal val="#ppt_x"/>
                                          </p:val>
                                        </p:tav>
                                        <p:tav tm="100000">
                                          <p:val>
                                            <p:strVal val="#ppt_x"/>
                                          </p:val>
                                        </p:tav>
                                      </p:tavLst>
                                    </p:anim>
                                    <p:anim calcmode="lin" valueType="num">
                                      <p:cBhvr additive="base">
                                        <p:cTn id="20" dur="500" fill="hold"/>
                                        <p:tgtEl>
                                          <p:spTgt spid="16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6">
                                            <p:txEl>
                                              <p:pRg st="0" end="0"/>
                                            </p:txEl>
                                          </p:spTgt>
                                        </p:tgtEl>
                                        <p:attrNameLst>
                                          <p:attrName>style.visibility</p:attrName>
                                        </p:attrNameLst>
                                      </p:cBhvr>
                                      <p:to>
                                        <p:strVal val="visible"/>
                                      </p:to>
                                    </p:set>
                                    <p:anim calcmode="lin" valueType="num">
                                      <p:cBhvr additive="base">
                                        <p:cTn id="25" dur="500" fill="hold"/>
                                        <p:tgtEl>
                                          <p:spTgt spid="18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6">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86">
                                            <p:txEl>
                                              <p:pRg st="1" end="1"/>
                                            </p:txEl>
                                          </p:spTgt>
                                        </p:tgtEl>
                                        <p:attrNameLst>
                                          <p:attrName>style.visibility</p:attrName>
                                        </p:attrNameLst>
                                      </p:cBhvr>
                                      <p:to>
                                        <p:strVal val="visible"/>
                                      </p:to>
                                    </p:set>
                                    <p:anim calcmode="lin" valueType="num">
                                      <p:cBhvr additive="base">
                                        <p:cTn id="29" dur="500" fill="hold"/>
                                        <p:tgtEl>
                                          <p:spTgt spid="186">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6765D-3F2D-EA4F-A51C-57F6FFCEA3E6}"/>
              </a:ext>
            </a:extLst>
          </p:cNvPr>
          <p:cNvSpPr>
            <a:spLocks noGrp="1"/>
          </p:cNvSpPr>
          <p:nvPr>
            <p:ph type="title"/>
          </p:nvPr>
        </p:nvSpPr>
        <p:spPr/>
        <p:txBody>
          <a:bodyPr/>
          <a:lstStyle/>
          <a:p>
            <a:r>
              <a:rPr lang="en-US" altLang="zh-CN" dirty="0"/>
              <a:t>CPU Efficient Segmenting</a:t>
            </a:r>
            <a:endParaRPr lang="en-US" dirty="0"/>
          </a:p>
        </p:txBody>
      </p:sp>
      <p:sp>
        <p:nvSpPr>
          <p:cNvPr id="3" name="Content Placeholder 2">
            <a:extLst>
              <a:ext uri="{FF2B5EF4-FFF2-40B4-BE49-F238E27FC236}">
                <a16:creationId xmlns:a16="http://schemas.microsoft.com/office/drawing/2014/main" id="{BBACEDEC-BD64-1F43-A85D-5C822E99BB01}"/>
              </a:ext>
            </a:extLst>
          </p:cNvPr>
          <p:cNvSpPr>
            <a:spLocks noGrp="1"/>
          </p:cNvSpPr>
          <p:nvPr>
            <p:ph idx="1"/>
          </p:nvPr>
        </p:nvSpPr>
        <p:spPr>
          <a:xfrm>
            <a:off x="457200" y="1200150"/>
            <a:ext cx="4690864" cy="3819871"/>
          </a:xfrm>
        </p:spPr>
        <p:txBody>
          <a:bodyPr>
            <a:normAutofit fontScale="92500" lnSpcReduction="10000"/>
          </a:bodyPr>
          <a:lstStyle/>
          <a:p>
            <a:pPr marL="342900" lvl="1" indent="-342900">
              <a:lnSpc>
                <a:spcPct val="80000"/>
              </a:lnSpc>
              <a:buFont typeface="Arial" pitchFamily="34" charset="0"/>
              <a:buChar char="•"/>
            </a:pPr>
            <a:r>
              <a:rPr lang="en-US" altLang="zh-CN" sz="2400" dirty="0"/>
              <a:t>Two key questions  </a:t>
            </a:r>
          </a:p>
          <a:p>
            <a:pPr marL="742950" lvl="2" indent="-342900">
              <a:lnSpc>
                <a:spcPct val="80000"/>
              </a:lnSpc>
            </a:pPr>
            <a:r>
              <a:rPr lang="en-US" altLang="zh-CN" dirty="0"/>
              <a:t>How large a verb should RoGUE send?</a:t>
            </a:r>
          </a:p>
          <a:p>
            <a:pPr marL="742950" lvl="2" indent="-342900">
              <a:lnSpc>
                <a:spcPct val="80000"/>
              </a:lnSpc>
            </a:pPr>
            <a:r>
              <a:rPr lang="en-US" altLang="zh-CN" dirty="0"/>
              <a:t>How often should the RNIC signaled?</a:t>
            </a:r>
          </a:p>
          <a:p>
            <a:pPr marL="742950" lvl="2" indent="-342900">
              <a:lnSpc>
                <a:spcPct val="80000"/>
              </a:lnSpc>
            </a:pPr>
            <a:endParaRPr lang="en-US" altLang="zh-CN" sz="2000" dirty="0"/>
          </a:p>
          <a:p>
            <a:pPr marL="457200" lvl="1" indent="-457200">
              <a:lnSpc>
                <a:spcPct val="90000"/>
              </a:lnSpc>
              <a:buFont typeface="Arial" panose="020B0604020202020204" pitchFamily="34" charset="0"/>
              <a:buChar char="•"/>
            </a:pPr>
            <a:r>
              <a:rPr lang="en-US" altLang="zh-CN" sz="2600" dirty="0"/>
              <a:t>Small Verb (&lt; 64KB)</a:t>
            </a:r>
          </a:p>
          <a:p>
            <a:pPr marL="1200150" lvl="3" indent="-342900">
              <a:lnSpc>
                <a:spcPct val="90000"/>
              </a:lnSpc>
              <a:buFont typeface="Arial" panose="020B0604020202020204" pitchFamily="34" charset="0"/>
              <a:buChar char="•"/>
            </a:pPr>
            <a:r>
              <a:rPr lang="en-US" altLang="zh-CN" sz="1800" dirty="0"/>
              <a:t>signal every 64KB</a:t>
            </a:r>
          </a:p>
          <a:p>
            <a:pPr marL="1200150" lvl="3" indent="-342900">
              <a:lnSpc>
                <a:spcPct val="90000"/>
              </a:lnSpc>
              <a:buFont typeface="Arial" panose="020B0604020202020204" pitchFamily="34" charset="0"/>
              <a:buChar char="•"/>
            </a:pPr>
            <a:r>
              <a:rPr lang="en-US" altLang="zh-CN" sz="1800" dirty="0"/>
              <a:t>CPU utilization (&lt; 20%)</a:t>
            </a:r>
          </a:p>
          <a:p>
            <a:pPr marL="457200" lvl="1" indent="-457200">
              <a:lnSpc>
                <a:spcPct val="90000"/>
              </a:lnSpc>
              <a:buFont typeface="Arial" panose="020B0604020202020204" pitchFamily="34" charset="0"/>
              <a:buChar char="•"/>
            </a:pPr>
            <a:endParaRPr lang="en-US" altLang="zh-CN" sz="2400" dirty="0"/>
          </a:p>
          <a:p>
            <a:pPr marL="457200" lvl="1" indent="-457200">
              <a:lnSpc>
                <a:spcPct val="90000"/>
              </a:lnSpc>
              <a:buFont typeface="Arial" panose="020B0604020202020204" pitchFamily="34" charset="0"/>
              <a:buChar char="•"/>
            </a:pPr>
            <a:r>
              <a:rPr lang="en-US" altLang="zh-CN" sz="2400" dirty="0"/>
              <a:t>Large Verb (&gt;= 64KB)</a:t>
            </a:r>
          </a:p>
          <a:p>
            <a:pPr marL="1200150" lvl="3" indent="-342900">
              <a:lnSpc>
                <a:spcPct val="90000"/>
              </a:lnSpc>
              <a:buFont typeface="Arial" panose="020B0604020202020204" pitchFamily="34" charset="0"/>
              <a:buChar char="•"/>
            </a:pPr>
            <a:r>
              <a:rPr lang="en-US" altLang="zh-CN" sz="1800" dirty="0"/>
              <a:t>chunk, and signal every 64KB.</a:t>
            </a:r>
          </a:p>
          <a:p>
            <a:pPr marL="1200150" lvl="3" indent="-342900">
              <a:lnSpc>
                <a:spcPct val="90000"/>
              </a:lnSpc>
              <a:buFont typeface="Arial" panose="020B0604020202020204" pitchFamily="34" charset="0"/>
              <a:buChar char="•"/>
            </a:pPr>
            <a:r>
              <a:rPr lang="en-US" altLang="zh-CN" sz="1800" dirty="0"/>
              <a:t>CPU utilization (&lt; 10%)</a:t>
            </a:r>
          </a:p>
          <a:p>
            <a:pPr marL="742950" lvl="2" indent="-342900">
              <a:lnSpc>
                <a:spcPct val="80000"/>
              </a:lnSpc>
            </a:pPr>
            <a:endParaRPr lang="en-US" altLang="zh-CN" sz="2000" dirty="0"/>
          </a:p>
          <a:p>
            <a:pPr marL="742950" lvl="2" indent="-342900">
              <a:lnSpc>
                <a:spcPct val="80000"/>
              </a:lnSpc>
            </a:pPr>
            <a:endParaRPr lang="en-US" altLang="zh-CN" sz="2000" dirty="0"/>
          </a:p>
          <a:p>
            <a:endParaRPr lang="en-US" dirty="0"/>
          </a:p>
        </p:txBody>
      </p:sp>
      <p:grpSp>
        <p:nvGrpSpPr>
          <p:cNvPr id="5" name="Group 4">
            <a:extLst>
              <a:ext uri="{FF2B5EF4-FFF2-40B4-BE49-F238E27FC236}">
                <a16:creationId xmlns:a16="http://schemas.microsoft.com/office/drawing/2014/main" id="{48919D36-DBBC-5443-9347-DFB196844CB2}"/>
              </a:ext>
            </a:extLst>
          </p:cNvPr>
          <p:cNvGrpSpPr/>
          <p:nvPr/>
        </p:nvGrpSpPr>
        <p:grpSpPr>
          <a:xfrm>
            <a:off x="5436096" y="1119309"/>
            <a:ext cx="622738" cy="3002174"/>
            <a:chOff x="1470136" y="378372"/>
            <a:chExt cx="622738" cy="3002174"/>
          </a:xfrm>
        </p:grpSpPr>
        <p:sp>
          <p:nvSpPr>
            <p:cNvPr id="58" name="Rectangle 57">
              <a:extLst>
                <a:ext uri="{FF2B5EF4-FFF2-40B4-BE49-F238E27FC236}">
                  <a16:creationId xmlns:a16="http://schemas.microsoft.com/office/drawing/2014/main" id="{C22F50E0-6975-A74D-A724-B9063C87936C}"/>
                </a:ext>
              </a:extLst>
            </p:cNvPr>
            <p:cNvSpPr/>
            <p:nvPr/>
          </p:nvSpPr>
          <p:spPr>
            <a:xfrm>
              <a:off x="1722384" y="747704"/>
              <a:ext cx="74885" cy="2632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29FBC405-0AD2-1741-87B7-114A7EB52103}"/>
                </a:ext>
              </a:extLst>
            </p:cNvPr>
            <p:cNvSpPr txBox="1"/>
            <p:nvPr/>
          </p:nvSpPr>
          <p:spPr>
            <a:xfrm>
              <a:off x="1470136" y="378372"/>
              <a:ext cx="622738" cy="369332"/>
            </a:xfrm>
            <a:prstGeom prst="rect">
              <a:avLst/>
            </a:prstGeom>
            <a:noFill/>
          </p:spPr>
          <p:txBody>
            <a:bodyPr wrap="square" rtlCol="0">
              <a:spAutoFit/>
            </a:bodyPr>
            <a:lstStyle/>
            <a:p>
              <a:r>
                <a:rPr lang="en-US" dirty="0"/>
                <a:t>Host</a:t>
              </a:r>
            </a:p>
          </p:txBody>
        </p:sp>
      </p:grpSp>
      <p:grpSp>
        <p:nvGrpSpPr>
          <p:cNvPr id="6" name="Group 5">
            <a:extLst>
              <a:ext uri="{FF2B5EF4-FFF2-40B4-BE49-F238E27FC236}">
                <a16:creationId xmlns:a16="http://schemas.microsoft.com/office/drawing/2014/main" id="{1DFAD6E9-D0F0-7142-8186-FEDA4EBA15B2}"/>
              </a:ext>
            </a:extLst>
          </p:cNvPr>
          <p:cNvGrpSpPr/>
          <p:nvPr/>
        </p:nvGrpSpPr>
        <p:grpSpPr>
          <a:xfrm>
            <a:off x="6120647" y="1119309"/>
            <a:ext cx="648474" cy="3002174"/>
            <a:chOff x="1470136" y="378372"/>
            <a:chExt cx="648474" cy="3002174"/>
          </a:xfrm>
        </p:grpSpPr>
        <p:sp>
          <p:nvSpPr>
            <p:cNvPr id="56" name="Rectangle 55">
              <a:extLst>
                <a:ext uri="{FF2B5EF4-FFF2-40B4-BE49-F238E27FC236}">
                  <a16:creationId xmlns:a16="http://schemas.microsoft.com/office/drawing/2014/main" id="{B59AA24F-EF95-834E-AE3B-9BD2F4E383A1}"/>
                </a:ext>
              </a:extLst>
            </p:cNvPr>
            <p:cNvSpPr/>
            <p:nvPr/>
          </p:nvSpPr>
          <p:spPr>
            <a:xfrm>
              <a:off x="1722384" y="747704"/>
              <a:ext cx="74885" cy="2632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E9116896-E157-2F4D-AEAC-6595F513F487}"/>
                </a:ext>
              </a:extLst>
            </p:cNvPr>
            <p:cNvSpPr txBox="1"/>
            <p:nvPr/>
          </p:nvSpPr>
          <p:spPr>
            <a:xfrm>
              <a:off x="1470136" y="378372"/>
              <a:ext cx="648474" cy="369332"/>
            </a:xfrm>
            <a:prstGeom prst="rect">
              <a:avLst/>
            </a:prstGeom>
            <a:noFill/>
          </p:spPr>
          <p:txBody>
            <a:bodyPr wrap="square" rtlCol="0">
              <a:spAutoFit/>
            </a:bodyPr>
            <a:lstStyle/>
            <a:p>
              <a:r>
                <a:rPr lang="en-US" dirty="0"/>
                <a:t>RNIC</a:t>
              </a:r>
            </a:p>
          </p:txBody>
        </p:sp>
      </p:grpSp>
      <p:grpSp>
        <p:nvGrpSpPr>
          <p:cNvPr id="7" name="Group 6">
            <a:extLst>
              <a:ext uri="{FF2B5EF4-FFF2-40B4-BE49-F238E27FC236}">
                <a16:creationId xmlns:a16="http://schemas.microsoft.com/office/drawing/2014/main" id="{55FB590E-9846-A04F-AE4E-6DB1923741AB}"/>
              </a:ext>
            </a:extLst>
          </p:cNvPr>
          <p:cNvGrpSpPr/>
          <p:nvPr/>
        </p:nvGrpSpPr>
        <p:grpSpPr>
          <a:xfrm>
            <a:off x="7914470" y="1119309"/>
            <a:ext cx="648474" cy="3002174"/>
            <a:chOff x="1470136" y="378372"/>
            <a:chExt cx="648474" cy="3002174"/>
          </a:xfrm>
        </p:grpSpPr>
        <p:sp>
          <p:nvSpPr>
            <p:cNvPr id="54" name="Rectangle 53">
              <a:extLst>
                <a:ext uri="{FF2B5EF4-FFF2-40B4-BE49-F238E27FC236}">
                  <a16:creationId xmlns:a16="http://schemas.microsoft.com/office/drawing/2014/main" id="{87D905EC-51BC-8646-91B7-105CFE16DFE3}"/>
                </a:ext>
              </a:extLst>
            </p:cNvPr>
            <p:cNvSpPr/>
            <p:nvPr/>
          </p:nvSpPr>
          <p:spPr>
            <a:xfrm>
              <a:off x="1722384" y="747704"/>
              <a:ext cx="74885" cy="2632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EDAE651-E6FE-CA45-9BE6-D0E1E733E602}"/>
                </a:ext>
              </a:extLst>
            </p:cNvPr>
            <p:cNvSpPr txBox="1"/>
            <p:nvPr/>
          </p:nvSpPr>
          <p:spPr>
            <a:xfrm>
              <a:off x="1470136" y="378372"/>
              <a:ext cx="648474" cy="369332"/>
            </a:xfrm>
            <a:prstGeom prst="rect">
              <a:avLst/>
            </a:prstGeom>
            <a:noFill/>
          </p:spPr>
          <p:txBody>
            <a:bodyPr wrap="square" rtlCol="0">
              <a:spAutoFit/>
            </a:bodyPr>
            <a:lstStyle/>
            <a:p>
              <a:r>
                <a:rPr lang="en-US" dirty="0"/>
                <a:t>RNIC</a:t>
              </a:r>
            </a:p>
          </p:txBody>
        </p:sp>
      </p:grpSp>
      <p:grpSp>
        <p:nvGrpSpPr>
          <p:cNvPr id="8" name="Group 7">
            <a:extLst>
              <a:ext uri="{FF2B5EF4-FFF2-40B4-BE49-F238E27FC236}">
                <a16:creationId xmlns:a16="http://schemas.microsoft.com/office/drawing/2014/main" id="{6545C2C5-5B84-F34A-BF5C-F521AD85EEE2}"/>
              </a:ext>
            </a:extLst>
          </p:cNvPr>
          <p:cNvGrpSpPr/>
          <p:nvPr/>
        </p:nvGrpSpPr>
        <p:grpSpPr>
          <a:xfrm>
            <a:off x="5699860" y="1428970"/>
            <a:ext cx="850417" cy="461665"/>
            <a:chOff x="1733900" y="819954"/>
            <a:chExt cx="850417" cy="461665"/>
          </a:xfrm>
        </p:grpSpPr>
        <p:cxnSp>
          <p:nvCxnSpPr>
            <p:cNvPr id="52" name="Straight Arrow Connector 51">
              <a:extLst>
                <a:ext uri="{FF2B5EF4-FFF2-40B4-BE49-F238E27FC236}">
                  <a16:creationId xmlns:a16="http://schemas.microsoft.com/office/drawing/2014/main" id="{2595F983-31B4-E14E-8E79-1CFCEC051B91}"/>
                </a:ext>
              </a:extLst>
            </p:cNvPr>
            <p:cNvCxnSpPr/>
            <p:nvPr/>
          </p:nvCxnSpPr>
          <p:spPr>
            <a:xfrm>
              <a:off x="1796495" y="986738"/>
              <a:ext cx="610440" cy="12862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30E24E5-DCCA-7447-9A2D-3FCE25CD6651}"/>
                </a:ext>
              </a:extLst>
            </p:cNvPr>
            <p:cNvSpPr txBox="1"/>
            <p:nvPr/>
          </p:nvSpPr>
          <p:spPr>
            <a:xfrm rot="701302">
              <a:off x="1733900" y="819954"/>
              <a:ext cx="850417" cy="461665"/>
            </a:xfrm>
            <a:prstGeom prst="rect">
              <a:avLst/>
            </a:prstGeom>
            <a:noFill/>
          </p:spPr>
          <p:txBody>
            <a:bodyPr wrap="square" rtlCol="0">
              <a:spAutoFit/>
            </a:bodyPr>
            <a:lstStyle/>
            <a:p>
              <a:r>
                <a:rPr lang="en-US" sz="1200" dirty="0"/>
                <a:t>Verb 1, 2, 3, 4, 5</a:t>
              </a:r>
            </a:p>
          </p:txBody>
        </p:sp>
      </p:grpSp>
      <p:sp>
        <p:nvSpPr>
          <p:cNvPr id="51" name="TextBox 50">
            <a:extLst>
              <a:ext uri="{FF2B5EF4-FFF2-40B4-BE49-F238E27FC236}">
                <a16:creationId xmlns:a16="http://schemas.microsoft.com/office/drawing/2014/main" id="{6438FA3D-13AF-2A4B-A9DA-DF568A9188D2}"/>
              </a:ext>
            </a:extLst>
          </p:cNvPr>
          <p:cNvSpPr txBox="1"/>
          <p:nvPr/>
        </p:nvSpPr>
        <p:spPr>
          <a:xfrm rot="701302">
            <a:off x="5745478" y="1986355"/>
            <a:ext cx="647108" cy="276999"/>
          </a:xfrm>
          <a:prstGeom prst="rect">
            <a:avLst/>
          </a:prstGeom>
          <a:noFill/>
          <a:ln>
            <a:noFill/>
          </a:ln>
        </p:spPr>
        <p:txBody>
          <a:bodyPr wrap="square" rtlCol="0">
            <a:spAutoFit/>
          </a:bodyPr>
          <a:lstStyle/>
          <a:p>
            <a:r>
              <a:rPr lang="en-US" sz="1200" dirty="0"/>
              <a:t>Verb 6</a:t>
            </a:r>
          </a:p>
        </p:txBody>
      </p:sp>
      <p:sp>
        <p:nvSpPr>
          <p:cNvPr id="15" name="TextBox 14">
            <a:extLst>
              <a:ext uri="{FF2B5EF4-FFF2-40B4-BE49-F238E27FC236}">
                <a16:creationId xmlns:a16="http://schemas.microsoft.com/office/drawing/2014/main" id="{53F4AE01-C677-A544-8CC2-C35986D736F2}"/>
              </a:ext>
            </a:extLst>
          </p:cNvPr>
          <p:cNvSpPr txBox="1"/>
          <p:nvPr/>
        </p:nvSpPr>
        <p:spPr>
          <a:xfrm rot="21174882">
            <a:off x="5685612" y="2309995"/>
            <a:ext cx="751742" cy="276999"/>
          </a:xfrm>
          <a:prstGeom prst="rect">
            <a:avLst/>
          </a:prstGeom>
          <a:noFill/>
        </p:spPr>
        <p:txBody>
          <a:bodyPr wrap="square" rtlCol="0">
            <a:spAutoFit/>
          </a:bodyPr>
          <a:lstStyle/>
          <a:p>
            <a:r>
              <a:rPr lang="en-US" sz="1200" dirty="0"/>
              <a:t> Signal 1</a:t>
            </a:r>
          </a:p>
        </p:txBody>
      </p:sp>
      <p:grpSp>
        <p:nvGrpSpPr>
          <p:cNvPr id="68" name="Group 67">
            <a:extLst>
              <a:ext uri="{FF2B5EF4-FFF2-40B4-BE49-F238E27FC236}">
                <a16:creationId xmlns:a16="http://schemas.microsoft.com/office/drawing/2014/main" id="{C823CFE2-E417-C343-8826-707B5EFAECC4}"/>
              </a:ext>
            </a:extLst>
          </p:cNvPr>
          <p:cNvGrpSpPr/>
          <p:nvPr/>
        </p:nvGrpSpPr>
        <p:grpSpPr>
          <a:xfrm>
            <a:off x="5762455" y="1792099"/>
            <a:ext cx="2407828" cy="765284"/>
            <a:chOff x="5762455" y="1792099"/>
            <a:chExt cx="2407828" cy="765284"/>
          </a:xfrm>
        </p:grpSpPr>
        <p:cxnSp>
          <p:nvCxnSpPr>
            <p:cNvPr id="10" name="Straight Arrow Connector 9">
              <a:extLst>
                <a:ext uri="{FF2B5EF4-FFF2-40B4-BE49-F238E27FC236}">
                  <a16:creationId xmlns:a16="http://schemas.microsoft.com/office/drawing/2014/main" id="{6AFB6B2C-7BB0-7D48-981E-B49F65296049}"/>
                </a:ext>
              </a:extLst>
            </p:cNvPr>
            <p:cNvCxnSpPr/>
            <p:nvPr/>
          </p:nvCxnSpPr>
          <p:spPr>
            <a:xfrm flipH="1">
              <a:off x="6413544" y="2442572"/>
              <a:ext cx="1738751" cy="19204"/>
            </a:xfrm>
            <a:prstGeom prst="straightConnector1">
              <a:avLst/>
            </a:prstGeom>
            <a:ln w="127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F51F53EB-AD47-114C-8472-D5FD8F098506}"/>
                </a:ext>
              </a:extLst>
            </p:cNvPr>
            <p:cNvGrpSpPr/>
            <p:nvPr/>
          </p:nvGrpSpPr>
          <p:grpSpPr>
            <a:xfrm>
              <a:off x="6447672" y="1792099"/>
              <a:ext cx="1722611" cy="629091"/>
              <a:chOff x="2481712" y="1183083"/>
              <a:chExt cx="1722611" cy="629091"/>
            </a:xfrm>
          </p:grpSpPr>
          <p:cxnSp>
            <p:nvCxnSpPr>
              <p:cNvPr id="44" name="Straight Arrow Connector 43">
                <a:extLst>
                  <a:ext uri="{FF2B5EF4-FFF2-40B4-BE49-F238E27FC236}">
                    <a16:creationId xmlns:a16="http://schemas.microsoft.com/office/drawing/2014/main" id="{A7055D2E-9088-7049-B497-F16AFEE910E5}"/>
                  </a:ext>
                </a:extLst>
              </p:cNvPr>
              <p:cNvCxnSpPr/>
              <p:nvPr/>
            </p:nvCxnSpPr>
            <p:spPr>
              <a:xfrm>
                <a:off x="2488626" y="1183083"/>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405176A-5EFB-7546-8D04-0816F4210A70}"/>
                  </a:ext>
                </a:extLst>
              </p:cNvPr>
              <p:cNvCxnSpPr/>
              <p:nvPr/>
            </p:nvCxnSpPr>
            <p:spPr>
              <a:xfrm>
                <a:off x="2485169" y="1268537"/>
                <a:ext cx="1708080" cy="296585"/>
              </a:xfrm>
              <a:prstGeom prst="straightConnector1">
                <a:avLst/>
              </a:prstGeom>
              <a:ln w="12700">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B87E39F-3EEA-FE42-BC5F-DB35717E1773}"/>
                  </a:ext>
                </a:extLst>
              </p:cNvPr>
              <p:cNvCxnSpPr/>
              <p:nvPr/>
            </p:nvCxnSpPr>
            <p:spPr>
              <a:xfrm>
                <a:off x="2485169" y="1346811"/>
                <a:ext cx="1708080" cy="296585"/>
              </a:xfrm>
              <a:prstGeom prst="straightConnector1">
                <a:avLst/>
              </a:prstGeom>
              <a:ln w="12700">
                <a:solidFill>
                  <a:srgbClr val="7030A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184552D-8B97-C14D-BC15-6C11FA688CEC}"/>
                  </a:ext>
                </a:extLst>
              </p:cNvPr>
              <p:cNvCxnSpPr/>
              <p:nvPr/>
            </p:nvCxnSpPr>
            <p:spPr>
              <a:xfrm>
                <a:off x="2481712" y="1432265"/>
                <a:ext cx="1708080" cy="296585"/>
              </a:xfrm>
              <a:prstGeom prst="straightConnector1">
                <a:avLst/>
              </a:prstGeom>
              <a:ln w="12700">
                <a:solidFill>
                  <a:srgbClr val="00206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3B6AB48-A1AC-F347-A035-912F745C7FBD}"/>
                  </a:ext>
                </a:extLst>
              </p:cNvPr>
              <p:cNvCxnSpPr/>
              <p:nvPr/>
            </p:nvCxnSpPr>
            <p:spPr>
              <a:xfrm>
                <a:off x="2496243" y="1515589"/>
                <a:ext cx="1708080" cy="296585"/>
              </a:xfrm>
              <a:prstGeom prst="straightConnector1">
                <a:avLst/>
              </a:prstGeom>
              <a:ln w="12700">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grpSp>
        <p:cxnSp>
          <p:nvCxnSpPr>
            <p:cNvPr id="16" name="Straight Arrow Connector 15">
              <a:extLst>
                <a:ext uri="{FF2B5EF4-FFF2-40B4-BE49-F238E27FC236}">
                  <a16:creationId xmlns:a16="http://schemas.microsoft.com/office/drawing/2014/main" id="{DB258E60-647E-9440-A925-C4929448578F}"/>
                </a:ext>
              </a:extLst>
            </p:cNvPr>
            <p:cNvCxnSpPr/>
            <p:nvPr/>
          </p:nvCxnSpPr>
          <p:spPr>
            <a:xfrm flipH="1">
              <a:off x="5762455" y="2493752"/>
              <a:ext cx="605608" cy="63631"/>
            </a:xfrm>
            <a:prstGeom prst="straightConnector1">
              <a:avLst/>
            </a:prstGeom>
            <a:ln w="127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a:extLst>
              <a:ext uri="{FF2B5EF4-FFF2-40B4-BE49-F238E27FC236}">
                <a16:creationId xmlns:a16="http://schemas.microsoft.com/office/drawing/2014/main" id="{4A439504-B846-1940-9C1F-241481EB4E3D}"/>
              </a:ext>
            </a:extLst>
          </p:cNvPr>
          <p:cNvCxnSpPr/>
          <p:nvPr/>
        </p:nvCxnSpPr>
        <p:spPr>
          <a:xfrm flipH="1">
            <a:off x="5772423" y="3864443"/>
            <a:ext cx="605608" cy="63631"/>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1A45E66-FE98-B348-9133-20F5AF94C6FE}"/>
              </a:ext>
            </a:extLst>
          </p:cNvPr>
          <p:cNvCxnSpPr/>
          <p:nvPr/>
        </p:nvCxnSpPr>
        <p:spPr>
          <a:xfrm>
            <a:off x="5753614" y="2200296"/>
            <a:ext cx="610440" cy="128629"/>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A11E8260-9A0E-1947-A162-9D84D9D5D4CB}"/>
              </a:ext>
            </a:extLst>
          </p:cNvPr>
          <p:cNvGrpSpPr/>
          <p:nvPr/>
        </p:nvGrpSpPr>
        <p:grpSpPr>
          <a:xfrm>
            <a:off x="5666334" y="2347173"/>
            <a:ext cx="2531970" cy="1554993"/>
            <a:chOff x="5666334" y="2347173"/>
            <a:chExt cx="2531970" cy="1554993"/>
          </a:xfrm>
        </p:grpSpPr>
        <p:cxnSp>
          <p:nvCxnSpPr>
            <p:cNvPr id="12" name="Straight Arrow Connector 11">
              <a:extLst>
                <a:ext uri="{FF2B5EF4-FFF2-40B4-BE49-F238E27FC236}">
                  <a16:creationId xmlns:a16="http://schemas.microsoft.com/office/drawing/2014/main" id="{1C051CB4-2372-654A-96E6-3CAA8D530E1C}"/>
                </a:ext>
              </a:extLst>
            </p:cNvPr>
            <p:cNvCxnSpPr/>
            <p:nvPr/>
          </p:nvCxnSpPr>
          <p:spPr>
            <a:xfrm flipH="1">
              <a:off x="6433991" y="3219822"/>
              <a:ext cx="1697619" cy="15433"/>
            </a:xfrm>
            <a:prstGeom prst="straightConnector1">
              <a:avLst/>
            </a:prstGeom>
            <a:ln w="127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056DBA2-D512-1946-A063-7879A817E563}"/>
                </a:ext>
              </a:extLst>
            </p:cNvPr>
            <p:cNvCxnSpPr/>
            <p:nvPr/>
          </p:nvCxnSpPr>
          <p:spPr>
            <a:xfrm flipH="1">
              <a:off x="6452902" y="3831231"/>
              <a:ext cx="1697619" cy="15433"/>
            </a:xfrm>
            <a:prstGeom prst="straightConnector1">
              <a:avLst/>
            </a:prstGeom>
            <a:ln w="127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69" name="Group 68">
              <a:extLst>
                <a:ext uri="{FF2B5EF4-FFF2-40B4-BE49-F238E27FC236}">
                  <a16:creationId xmlns:a16="http://schemas.microsoft.com/office/drawing/2014/main" id="{F585E9D0-654D-4143-9266-F8B7ACA96389}"/>
                </a:ext>
              </a:extLst>
            </p:cNvPr>
            <p:cNvGrpSpPr/>
            <p:nvPr/>
          </p:nvGrpSpPr>
          <p:grpSpPr>
            <a:xfrm>
              <a:off x="5666334" y="2347173"/>
              <a:ext cx="2531970" cy="1554993"/>
              <a:chOff x="5666334" y="2347173"/>
              <a:chExt cx="2531970" cy="1554993"/>
            </a:xfrm>
          </p:grpSpPr>
          <p:grpSp>
            <p:nvGrpSpPr>
              <p:cNvPr id="13" name="Group 12">
                <a:extLst>
                  <a:ext uri="{FF2B5EF4-FFF2-40B4-BE49-F238E27FC236}">
                    <a16:creationId xmlns:a16="http://schemas.microsoft.com/office/drawing/2014/main" id="{8CA36AC0-1C1D-F046-BECE-144EBFAC88C7}"/>
                  </a:ext>
                </a:extLst>
              </p:cNvPr>
              <p:cNvGrpSpPr/>
              <p:nvPr/>
            </p:nvGrpSpPr>
            <p:grpSpPr>
              <a:xfrm>
                <a:off x="6455424" y="2519454"/>
                <a:ext cx="1713519" cy="590049"/>
                <a:chOff x="2492678" y="1486082"/>
                <a:chExt cx="1713519" cy="590049"/>
              </a:xfrm>
            </p:grpSpPr>
            <p:cxnSp>
              <p:nvCxnSpPr>
                <p:cNvPr id="37" name="Straight Arrow Connector 36">
                  <a:extLst>
                    <a:ext uri="{FF2B5EF4-FFF2-40B4-BE49-F238E27FC236}">
                      <a16:creationId xmlns:a16="http://schemas.microsoft.com/office/drawing/2014/main" id="{2F6F803F-B6FF-F340-9590-F624E4106D4A}"/>
                    </a:ext>
                  </a:extLst>
                </p:cNvPr>
                <p:cNvCxnSpPr/>
                <p:nvPr/>
              </p:nvCxnSpPr>
              <p:spPr>
                <a:xfrm>
                  <a:off x="2498117" y="1486082"/>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ABE66C6-E37B-EF46-B1C8-E4D111CF8DFA}"/>
                    </a:ext>
                  </a:extLst>
                </p:cNvPr>
                <p:cNvCxnSpPr/>
                <p:nvPr/>
              </p:nvCxnSpPr>
              <p:spPr>
                <a:xfrm>
                  <a:off x="2494660" y="1601833"/>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EDEDCB79-5481-594D-A215-A8FC4F309DE8}"/>
                    </a:ext>
                  </a:extLst>
                </p:cNvPr>
                <p:cNvCxnSpPr/>
                <p:nvPr/>
              </p:nvCxnSpPr>
              <p:spPr>
                <a:xfrm>
                  <a:off x="2496135" y="1694092"/>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8934B411-1773-2F43-ABF4-A220670339B7}"/>
                    </a:ext>
                  </a:extLst>
                </p:cNvPr>
                <p:cNvCxnSpPr/>
                <p:nvPr/>
              </p:nvCxnSpPr>
              <p:spPr>
                <a:xfrm>
                  <a:off x="2492678" y="1779546"/>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5D51C521-296A-6D4A-B97E-FA30F3135958}"/>
                  </a:ext>
                </a:extLst>
              </p:cNvPr>
              <p:cNvGrpSpPr/>
              <p:nvPr/>
            </p:nvGrpSpPr>
            <p:grpSpPr>
              <a:xfrm>
                <a:off x="6479150" y="2754658"/>
                <a:ext cx="1719154" cy="1037347"/>
                <a:chOff x="2485169" y="1038784"/>
                <a:chExt cx="1719154" cy="1037347"/>
              </a:xfrm>
            </p:grpSpPr>
            <p:cxnSp>
              <p:nvCxnSpPr>
                <p:cNvPr id="26" name="Straight Arrow Connector 25">
                  <a:extLst>
                    <a:ext uri="{FF2B5EF4-FFF2-40B4-BE49-F238E27FC236}">
                      <a16:creationId xmlns:a16="http://schemas.microsoft.com/office/drawing/2014/main" id="{AAA9ADAF-D6DD-3A4E-B86C-2DD73F3D3861}"/>
                    </a:ext>
                  </a:extLst>
                </p:cNvPr>
                <p:cNvCxnSpPr/>
                <p:nvPr/>
              </p:nvCxnSpPr>
              <p:spPr>
                <a:xfrm>
                  <a:off x="2488626" y="1183083"/>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A527E63-C90A-4E45-8E7E-79160FC2EB74}"/>
                    </a:ext>
                  </a:extLst>
                </p:cNvPr>
                <p:cNvCxnSpPr/>
                <p:nvPr/>
              </p:nvCxnSpPr>
              <p:spPr>
                <a:xfrm>
                  <a:off x="2485169" y="1268537"/>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620366C-0FA3-4644-A523-CECEC09E666C}"/>
                    </a:ext>
                  </a:extLst>
                </p:cNvPr>
                <p:cNvCxnSpPr/>
                <p:nvPr/>
              </p:nvCxnSpPr>
              <p:spPr>
                <a:xfrm>
                  <a:off x="2485169" y="1346811"/>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AE1FCCB-CD43-9140-BDEF-F174DE11A2F4}"/>
                    </a:ext>
                  </a:extLst>
                </p:cNvPr>
                <p:cNvCxnSpPr>
                  <a:cxnSpLocks/>
                </p:cNvCxnSpPr>
                <p:nvPr/>
              </p:nvCxnSpPr>
              <p:spPr>
                <a:xfrm>
                  <a:off x="2488518" y="1435324"/>
                  <a:ext cx="1701274" cy="293526"/>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A705C4A-77CF-C441-9222-34ECB4FB9342}"/>
                    </a:ext>
                  </a:extLst>
                </p:cNvPr>
                <p:cNvCxnSpPr/>
                <p:nvPr/>
              </p:nvCxnSpPr>
              <p:spPr>
                <a:xfrm>
                  <a:off x="2496243" y="1515589"/>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5FADDAA-9C4D-324E-B2AD-4A1A01A59545}"/>
                    </a:ext>
                  </a:extLst>
                </p:cNvPr>
                <p:cNvCxnSpPr/>
                <p:nvPr/>
              </p:nvCxnSpPr>
              <p:spPr>
                <a:xfrm>
                  <a:off x="2492786" y="1601043"/>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C11956E-2331-3A48-AC8B-BEE322771D99}"/>
                    </a:ext>
                  </a:extLst>
                </p:cNvPr>
                <p:cNvCxnSpPr/>
                <p:nvPr/>
              </p:nvCxnSpPr>
              <p:spPr>
                <a:xfrm>
                  <a:off x="2496135" y="1694092"/>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A68FB12-AFA6-804F-949E-7541E6A6F54A}"/>
                    </a:ext>
                  </a:extLst>
                </p:cNvPr>
                <p:cNvSpPr txBox="1"/>
                <p:nvPr/>
              </p:nvSpPr>
              <p:spPr>
                <a:xfrm rot="585920">
                  <a:off x="2727990" y="1038784"/>
                  <a:ext cx="1121658" cy="276999"/>
                </a:xfrm>
                <a:prstGeom prst="rect">
                  <a:avLst/>
                </a:prstGeom>
                <a:solidFill>
                  <a:schemeClr val="bg1">
                    <a:alpha val="79000"/>
                  </a:schemeClr>
                </a:solidFill>
                <a:ln>
                  <a:solidFill>
                    <a:srgbClr val="00B050"/>
                  </a:solidFill>
                </a:ln>
              </p:spPr>
              <p:txBody>
                <a:bodyPr wrap="square" rtlCol="0">
                  <a:spAutoFit/>
                </a:bodyPr>
                <a:lstStyle/>
                <a:p>
                  <a:r>
                    <a:rPr lang="en-US" sz="1200" dirty="0"/>
                    <a:t>Verb 6 packets</a:t>
                  </a:r>
                </a:p>
              </p:txBody>
            </p:sp>
            <p:cxnSp>
              <p:nvCxnSpPr>
                <p:cNvPr id="34" name="Straight Arrow Connector 33">
                  <a:extLst>
                    <a:ext uri="{FF2B5EF4-FFF2-40B4-BE49-F238E27FC236}">
                      <a16:creationId xmlns:a16="http://schemas.microsoft.com/office/drawing/2014/main" id="{239BA25D-D0E0-A341-8689-CEC08471743B}"/>
                    </a:ext>
                  </a:extLst>
                </p:cNvPr>
                <p:cNvCxnSpPr/>
                <p:nvPr/>
              </p:nvCxnSpPr>
              <p:spPr>
                <a:xfrm>
                  <a:off x="2492678" y="1779546"/>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B6E98AD7-90BD-DA4D-8892-9AD5FFDCB6CA}"/>
                  </a:ext>
                </a:extLst>
              </p:cNvPr>
              <p:cNvSpPr txBox="1"/>
              <p:nvPr/>
            </p:nvSpPr>
            <p:spPr>
              <a:xfrm rot="21174882">
                <a:off x="5666334" y="3625167"/>
                <a:ext cx="751742" cy="276999"/>
              </a:xfrm>
              <a:prstGeom prst="rect">
                <a:avLst/>
              </a:prstGeom>
              <a:noFill/>
              <a:ln>
                <a:noFill/>
              </a:ln>
            </p:spPr>
            <p:txBody>
              <a:bodyPr wrap="square" rtlCol="0">
                <a:spAutoFit/>
              </a:bodyPr>
              <a:lstStyle/>
              <a:p>
                <a:r>
                  <a:rPr lang="en-US" sz="1200" dirty="0"/>
                  <a:t> Signal 3</a:t>
                </a:r>
              </a:p>
            </p:txBody>
          </p:sp>
          <p:cxnSp>
            <p:nvCxnSpPr>
              <p:cNvPr id="62" name="Straight Arrow Connector 61">
                <a:extLst>
                  <a:ext uri="{FF2B5EF4-FFF2-40B4-BE49-F238E27FC236}">
                    <a16:creationId xmlns:a16="http://schemas.microsoft.com/office/drawing/2014/main" id="{C5CD378E-13A0-3146-B015-F7BB497CED89}"/>
                  </a:ext>
                </a:extLst>
              </p:cNvPr>
              <p:cNvCxnSpPr/>
              <p:nvPr/>
            </p:nvCxnSpPr>
            <p:spPr>
              <a:xfrm>
                <a:off x="6444208" y="2347173"/>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09BC14B-B657-FB41-BDBD-0F3969F482B9}"/>
                  </a:ext>
                </a:extLst>
              </p:cNvPr>
              <p:cNvCxnSpPr/>
              <p:nvPr/>
            </p:nvCxnSpPr>
            <p:spPr>
              <a:xfrm>
                <a:off x="6464320" y="2427734"/>
                <a:ext cx="1708080" cy="296585"/>
              </a:xfrm>
              <a:prstGeom prst="straightConnector1">
                <a:avLst/>
              </a:prstGeom>
              <a:ln w="127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5F67E5C3-3562-3647-A107-C6774C134D91}"/>
                  </a:ext>
                </a:extLst>
              </p:cNvPr>
              <p:cNvSpPr txBox="1"/>
              <p:nvPr/>
            </p:nvSpPr>
            <p:spPr>
              <a:xfrm rot="21174882">
                <a:off x="5685710" y="3041534"/>
                <a:ext cx="751742" cy="276999"/>
              </a:xfrm>
              <a:prstGeom prst="rect">
                <a:avLst/>
              </a:prstGeom>
              <a:noFill/>
              <a:ln>
                <a:noFill/>
              </a:ln>
            </p:spPr>
            <p:txBody>
              <a:bodyPr wrap="square" rtlCol="0">
                <a:spAutoFit/>
              </a:bodyPr>
              <a:lstStyle/>
              <a:p>
                <a:r>
                  <a:rPr lang="en-US" sz="1200" dirty="0"/>
                  <a:t> Signal 2</a:t>
                </a:r>
              </a:p>
            </p:txBody>
          </p:sp>
          <p:cxnSp>
            <p:nvCxnSpPr>
              <p:cNvPr id="67" name="Straight Arrow Connector 66">
                <a:extLst>
                  <a:ext uri="{FF2B5EF4-FFF2-40B4-BE49-F238E27FC236}">
                    <a16:creationId xmlns:a16="http://schemas.microsoft.com/office/drawing/2014/main" id="{5621E725-869F-1F48-94A1-E800B9F324D0}"/>
                  </a:ext>
                </a:extLst>
              </p:cNvPr>
              <p:cNvCxnSpPr/>
              <p:nvPr/>
            </p:nvCxnSpPr>
            <p:spPr>
              <a:xfrm flipH="1">
                <a:off x="5764461" y="3266145"/>
                <a:ext cx="605608" cy="63631"/>
              </a:xfrm>
              <a:prstGeom prst="straightConnector1">
                <a:avLst/>
              </a:prstGeom>
              <a:ln w="127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3849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8"/>
                                        </p:tgtEl>
                                        <p:attrNameLst>
                                          <p:attrName>style.visibility</p:attrName>
                                        </p:attrNameLst>
                                      </p:cBhvr>
                                      <p:to>
                                        <p:strVal val="visible"/>
                                      </p:to>
                                    </p:set>
                                    <p:anim calcmode="lin" valueType="num">
                                      <p:cBhvr additive="base">
                                        <p:cTn id="21" dur="500" fill="hold"/>
                                        <p:tgtEl>
                                          <p:spTgt spid="68"/>
                                        </p:tgtEl>
                                        <p:attrNameLst>
                                          <p:attrName>ppt_x</p:attrName>
                                        </p:attrNameLst>
                                      </p:cBhvr>
                                      <p:tavLst>
                                        <p:tav tm="0">
                                          <p:val>
                                            <p:strVal val="#ppt_x"/>
                                          </p:val>
                                        </p:tav>
                                        <p:tav tm="100000">
                                          <p:val>
                                            <p:strVal val="#ppt_x"/>
                                          </p:val>
                                        </p:tav>
                                      </p:tavLst>
                                    </p:anim>
                                    <p:anim calcmode="lin" valueType="num">
                                      <p:cBhvr additive="base">
                                        <p:cTn id="22"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1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1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1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1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p>
            <a:r>
              <a:rPr lang="en-US" altLang="zh-CN" dirty="0"/>
              <a:t>RTT measurement</a:t>
            </a:r>
            <a:endParaRPr lang="zh-CN" altLang="en-US" dirty="0"/>
          </a:p>
        </p:txBody>
      </p:sp>
      <p:grpSp>
        <p:nvGrpSpPr>
          <p:cNvPr id="55" name="Group 54">
            <a:extLst>
              <a:ext uri="{FF2B5EF4-FFF2-40B4-BE49-F238E27FC236}">
                <a16:creationId xmlns:a16="http://schemas.microsoft.com/office/drawing/2014/main" id="{EB5E6B2F-E500-6B40-9785-531D3F99D110}"/>
              </a:ext>
            </a:extLst>
          </p:cNvPr>
          <p:cNvGrpSpPr/>
          <p:nvPr/>
        </p:nvGrpSpPr>
        <p:grpSpPr>
          <a:xfrm>
            <a:off x="1214278" y="1048897"/>
            <a:ext cx="622738" cy="3956793"/>
            <a:chOff x="1470136" y="378372"/>
            <a:chExt cx="622738" cy="3002174"/>
          </a:xfrm>
        </p:grpSpPr>
        <p:sp>
          <p:nvSpPr>
            <p:cNvPr id="56" name="Rectangle 55">
              <a:extLst>
                <a:ext uri="{FF2B5EF4-FFF2-40B4-BE49-F238E27FC236}">
                  <a16:creationId xmlns:a16="http://schemas.microsoft.com/office/drawing/2014/main" id="{83C383CD-C414-FD4C-8AAE-343A0569E952}"/>
                </a:ext>
              </a:extLst>
            </p:cNvPr>
            <p:cNvSpPr/>
            <p:nvPr/>
          </p:nvSpPr>
          <p:spPr>
            <a:xfrm>
              <a:off x="1722384" y="747704"/>
              <a:ext cx="74885" cy="2632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55B50B89-C7F4-084E-803E-80C5D11C1192}"/>
                </a:ext>
              </a:extLst>
            </p:cNvPr>
            <p:cNvSpPr txBox="1"/>
            <p:nvPr/>
          </p:nvSpPr>
          <p:spPr>
            <a:xfrm>
              <a:off x="1470136" y="378372"/>
              <a:ext cx="622738" cy="369332"/>
            </a:xfrm>
            <a:prstGeom prst="rect">
              <a:avLst/>
            </a:prstGeom>
            <a:noFill/>
          </p:spPr>
          <p:txBody>
            <a:bodyPr wrap="square" rtlCol="0">
              <a:spAutoFit/>
            </a:bodyPr>
            <a:lstStyle/>
            <a:p>
              <a:r>
                <a:rPr lang="en-US" dirty="0"/>
                <a:t>Host</a:t>
              </a:r>
            </a:p>
          </p:txBody>
        </p:sp>
      </p:grpSp>
      <p:grpSp>
        <p:nvGrpSpPr>
          <p:cNvPr id="58" name="Group 57">
            <a:extLst>
              <a:ext uri="{FF2B5EF4-FFF2-40B4-BE49-F238E27FC236}">
                <a16:creationId xmlns:a16="http://schemas.microsoft.com/office/drawing/2014/main" id="{F7545313-F231-AE43-8643-44233A820D9D}"/>
              </a:ext>
            </a:extLst>
          </p:cNvPr>
          <p:cNvGrpSpPr/>
          <p:nvPr/>
        </p:nvGrpSpPr>
        <p:grpSpPr>
          <a:xfrm>
            <a:off x="2232601" y="1048897"/>
            <a:ext cx="648474" cy="3956793"/>
            <a:chOff x="1470136" y="378372"/>
            <a:chExt cx="648474" cy="3002174"/>
          </a:xfrm>
        </p:grpSpPr>
        <p:sp>
          <p:nvSpPr>
            <p:cNvPr id="59" name="Rectangle 58">
              <a:extLst>
                <a:ext uri="{FF2B5EF4-FFF2-40B4-BE49-F238E27FC236}">
                  <a16:creationId xmlns:a16="http://schemas.microsoft.com/office/drawing/2014/main" id="{5D321C68-8531-514A-9498-BD8B97C0B4B2}"/>
                </a:ext>
              </a:extLst>
            </p:cNvPr>
            <p:cNvSpPr/>
            <p:nvPr/>
          </p:nvSpPr>
          <p:spPr>
            <a:xfrm>
              <a:off x="1722384" y="747704"/>
              <a:ext cx="74885" cy="2632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4CCE76E3-4AFC-4C47-8084-5CD2BBF7E335}"/>
                </a:ext>
              </a:extLst>
            </p:cNvPr>
            <p:cNvSpPr txBox="1"/>
            <p:nvPr/>
          </p:nvSpPr>
          <p:spPr>
            <a:xfrm>
              <a:off x="1470136" y="378372"/>
              <a:ext cx="648474" cy="369332"/>
            </a:xfrm>
            <a:prstGeom prst="rect">
              <a:avLst/>
            </a:prstGeom>
            <a:noFill/>
          </p:spPr>
          <p:txBody>
            <a:bodyPr wrap="square" rtlCol="0">
              <a:spAutoFit/>
            </a:bodyPr>
            <a:lstStyle/>
            <a:p>
              <a:r>
                <a:rPr lang="en-US" dirty="0"/>
                <a:t>RNIC</a:t>
              </a:r>
            </a:p>
          </p:txBody>
        </p:sp>
      </p:grpSp>
      <p:grpSp>
        <p:nvGrpSpPr>
          <p:cNvPr id="61" name="Group 60">
            <a:extLst>
              <a:ext uri="{FF2B5EF4-FFF2-40B4-BE49-F238E27FC236}">
                <a16:creationId xmlns:a16="http://schemas.microsoft.com/office/drawing/2014/main" id="{9A356C72-C310-CE43-84FB-E49068F04D2D}"/>
              </a:ext>
            </a:extLst>
          </p:cNvPr>
          <p:cNvGrpSpPr/>
          <p:nvPr/>
        </p:nvGrpSpPr>
        <p:grpSpPr>
          <a:xfrm>
            <a:off x="4572000" y="1048897"/>
            <a:ext cx="648474" cy="3956793"/>
            <a:chOff x="1470136" y="378372"/>
            <a:chExt cx="648474" cy="3002174"/>
          </a:xfrm>
        </p:grpSpPr>
        <p:sp>
          <p:nvSpPr>
            <p:cNvPr id="62" name="Rectangle 61">
              <a:extLst>
                <a:ext uri="{FF2B5EF4-FFF2-40B4-BE49-F238E27FC236}">
                  <a16:creationId xmlns:a16="http://schemas.microsoft.com/office/drawing/2014/main" id="{DC389904-2988-5143-8212-CA302ACF2BE8}"/>
                </a:ext>
              </a:extLst>
            </p:cNvPr>
            <p:cNvSpPr/>
            <p:nvPr/>
          </p:nvSpPr>
          <p:spPr>
            <a:xfrm>
              <a:off x="1722384" y="747704"/>
              <a:ext cx="74885" cy="26328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4649A3-E722-8342-9C2D-73B153D55F98}"/>
                </a:ext>
              </a:extLst>
            </p:cNvPr>
            <p:cNvSpPr txBox="1"/>
            <p:nvPr/>
          </p:nvSpPr>
          <p:spPr>
            <a:xfrm>
              <a:off x="1470136" y="378372"/>
              <a:ext cx="648474" cy="369332"/>
            </a:xfrm>
            <a:prstGeom prst="rect">
              <a:avLst/>
            </a:prstGeom>
            <a:noFill/>
          </p:spPr>
          <p:txBody>
            <a:bodyPr wrap="square" rtlCol="0">
              <a:spAutoFit/>
            </a:bodyPr>
            <a:lstStyle/>
            <a:p>
              <a:r>
                <a:rPr lang="en-US" dirty="0"/>
                <a:t>RNIC</a:t>
              </a:r>
            </a:p>
          </p:txBody>
        </p:sp>
      </p:grpSp>
      <p:grpSp>
        <p:nvGrpSpPr>
          <p:cNvPr id="64" name="Group 63">
            <a:extLst>
              <a:ext uri="{FF2B5EF4-FFF2-40B4-BE49-F238E27FC236}">
                <a16:creationId xmlns:a16="http://schemas.microsoft.com/office/drawing/2014/main" id="{E5E5BA20-D2B9-8042-9972-F532DA2F85B3}"/>
              </a:ext>
            </a:extLst>
          </p:cNvPr>
          <p:cNvGrpSpPr/>
          <p:nvPr/>
        </p:nvGrpSpPr>
        <p:grpSpPr>
          <a:xfrm>
            <a:off x="1537986" y="1544700"/>
            <a:ext cx="1091987" cy="297004"/>
            <a:chOff x="1796495" y="950845"/>
            <a:chExt cx="663935" cy="164522"/>
          </a:xfrm>
        </p:grpSpPr>
        <p:cxnSp>
          <p:nvCxnSpPr>
            <p:cNvPr id="65" name="Straight Arrow Connector 64">
              <a:extLst>
                <a:ext uri="{FF2B5EF4-FFF2-40B4-BE49-F238E27FC236}">
                  <a16:creationId xmlns:a16="http://schemas.microsoft.com/office/drawing/2014/main" id="{89918526-7A1B-BB49-9545-9E14AD6A2D01}"/>
                </a:ext>
              </a:extLst>
            </p:cNvPr>
            <p:cNvCxnSpPr/>
            <p:nvPr/>
          </p:nvCxnSpPr>
          <p:spPr>
            <a:xfrm>
              <a:off x="1796495" y="986738"/>
              <a:ext cx="610440" cy="12862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D209FA34-C70C-4740-BE24-F6F08DE003A7}"/>
                </a:ext>
              </a:extLst>
            </p:cNvPr>
            <p:cNvSpPr txBox="1"/>
            <p:nvPr/>
          </p:nvSpPr>
          <p:spPr>
            <a:xfrm rot="701302">
              <a:off x="1949503" y="950845"/>
              <a:ext cx="510927" cy="153440"/>
            </a:xfrm>
            <a:prstGeom prst="rect">
              <a:avLst/>
            </a:prstGeom>
            <a:noFill/>
          </p:spPr>
          <p:txBody>
            <a:bodyPr wrap="square" rtlCol="0">
              <a:spAutoFit/>
            </a:bodyPr>
            <a:lstStyle/>
            <a:p>
              <a:r>
                <a:rPr lang="en-US" sz="1200" dirty="0"/>
                <a:t>Verb 1</a:t>
              </a:r>
            </a:p>
          </p:txBody>
        </p:sp>
      </p:grpSp>
      <p:grpSp>
        <p:nvGrpSpPr>
          <p:cNvPr id="67" name="Group 66">
            <a:extLst>
              <a:ext uri="{FF2B5EF4-FFF2-40B4-BE49-F238E27FC236}">
                <a16:creationId xmlns:a16="http://schemas.microsoft.com/office/drawing/2014/main" id="{7D7CBBCA-5AB8-9045-B6F9-41FE9CC58282}"/>
              </a:ext>
            </a:extLst>
          </p:cNvPr>
          <p:cNvGrpSpPr/>
          <p:nvPr/>
        </p:nvGrpSpPr>
        <p:grpSpPr>
          <a:xfrm>
            <a:off x="1550493" y="1869766"/>
            <a:ext cx="1150777" cy="303709"/>
            <a:chOff x="-575578" y="2090545"/>
            <a:chExt cx="1150777" cy="303711"/>
          </a:xfrm>
        </p:grpSpPr>
        <p:cxnSp>
          <p:nvCxnSpPr>
            <p:cNvPr id="68" name="Straight Arrow Connector 67">
              <a:extLst>
                <a:ext uri="{FF2B5EF4-FFF2-40B4-BE49-F238E27FC236}">
                  <a16:creationId xmlns:a16="http://schemas.microsoft.com/office/drawing/2014/main" id="{FC960FF8-D5AC-124A-A8CD-9EFBBAC3CE5F}"/>
                </a:ext>
              </a:extLst>
            </p:cNvPr>
            <p:cNvCxnSpPr>
              <a:cxnSpLocks/>
            </p:cNvCxnSpPr>
            <p:nvPr/>
          </p:nvCxnSpPr>
          <p:spPr>
            <a:xfrm>
              <a:off x="-575578" y="2165654"/>
              <a:ext cx="929812" cy="228602"/>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14CF7BA-BE9D-AA44-BFCD-C1DABE274D77}"/>
                </a:ext>
              </a:extLst>
            </p:cNvPr>
            <p:cNvSpPr txBox="1"/>
            <p:nvPr/>
          </p:nvSpPr>
          <p:spPr>
            <a:xfrm rot="701302">
              <a:off x="-416745" y="2090545"/>
              <a:ext cx="991944" cy="276999"/>
            </a:xfrm>
            <a:prstGeom prst="rect">
              <a:avLst/>
            </a:prstGeom>
            <a:noFill/>
            <a:ln>
              <a:noFill/>
            </a:ln>
          </p:spPr>
          <p:txBody>
            <a:bodyPr wrap="square" rtlCol="0">
              <a:spAutoFit/>
            </a:bodyPr>
            <a:lstStyle/>
            <a:p>
              <a:r>
                <a:rPr lang="en-US" sz="1200" dirty="0"/>
                <a:t>Verb 2</a:t>
              </a:r>
            </a:p>
          </p:txBody>
        </p:sp>
      </p:grpSp>
      <p:cxnSp>
        <p:nvCxnSpPr>
          <p:cNvPr id="73" name="Straight Arrow Connector 72">
            <a:extLst>
              <a:ext uri="{FF2B5EF4-FFF2-40B4-BE49-F238E27FC236}">
                <a16:creationId xmlns:a16="http://schemas.microsoft.com/office/drawing/2014/main" id="{69F8BFF2-6C95-E54D-A269-EA9B58B96602}"/>
              </a:ext>
            </a:extLst>
          </p:cNvPr>
          <p:cNvCxnSpPr>
            <a:cxnSpLocks/>
            <a:endCxn id="59" idx="3"/>
          </p:cNvCxnSpPr>
          <p:nvPr/>
        </p:nvCxnSpPr>
        <p:spPr>
          <a:xfrm flipH="1">
            <a:off x="2559734" y="3205490"/>
            <a:ext cx="2245992" cy="65189"/>
          </a:xfrm>
          <a:prstGeom prst="straightConnector1">
            <a:avLst/>
          </a:prstGeom>
          <a:ln w="12700">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2E92A34E-7898-F04C-9019-A4C6B19E3BC2}"/>
              </a:ext>
            </a:extLst>
          </p:cNvPr>
          <p:cNvGrpSpPr/>
          <p:nvPr/>
        </p:nvGrpSpPr>
        <p:grpSpPr>
          <a:xfrm>
            <a:off x="2576759" y="1837338"/>
            <a:ext cx="2264622" cy="1360122"/>
            <a:chOff x="2481712" y="1183083"/>
            <a:chExt cx="1722611" cy="893048"/>
          </a:xfrm>
        </p:grpSpPr>
        <p:cxnSp>
          <p:nvCxnSpPr>
            <p:cNvPr id="81" name="Straight Arrow Connector 80">
              <a:extLst>
                <a:ext uri="{FF2B5EF4-FFF2-40B4-BE49-F238E27FC236}">
                  <a16:creationId xmlns:a16="http://schemas.microsoft.com/office/drawing/2014/main" id="{8461CA00-536F-8340-A83A-9FE52806339B}"/>
                </a:ext>
              </a:extLst>
            </p:cNvPr>
            <p:cNvCxnSpPr/>
            <p:nvPr/>
          </p:nvCxnSpPr>
          <p:spPr>
            <a:xfrm>
              <a:off x="2492786" y="1601044"/>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9871D79-CE68-1A40-AFB9-86959183190A}"/>
                </a:ext>
              </a:extLst>
            </p:cNvPr>
            <p:cNvCxnSpPr/>
            <p:nvPr/>
          </p:nvCxnSpPr>
          <p:spPr>
            <a:xfrm>
              <a:off x="2488626" y="1183083"/>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F0C9682E-4928-9648-AA55-30E457D838F2}"/>
                </a:ext>
              </a:extLst>
            </p:cNvPr>
            <p:cNvCxnSpPr/>
            <p:nvPr/>
          </p:nvCxnSpPr>
          <p:spPr>
            <a:xfrm>
              <a:off x="2485169" y="1268537"/>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2967F986-FBC7-574A-BB2A-C955D97D364B}"/>
                </a:ext>
              </a:extLst>
            </p:cNvPr>
            <p:cNvCxnSpPr/>
            <p:nvPr/>
          </p:nvCxnSpPr>
          <p:spPr>
            <a:xfrm>
              <a:off x="2485169" y="1346811"/>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EDA2909-1982-2F46-87F0-4F7C03A0B286}"/>
                </a:ext>
              </a:extLst>
            </p:cNvPr>
            <p:cNvCxnSpPr/>
            <p:nvPr/>
          </p:nvCxnSpPr>
          <p:spPr>
            <a:xfrm>
              <a:off x="2481712" y="1432265"/>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C0888BF8-633E-3A4A-82A8-B17A577BF550}"/>
                </a:ext>
              </a:extLst>
            </p:cNvPr>
            <p:cNvSpPr txBox="1"/>
            <p:nvPr/>
          </p:nvSpPr>
          <p:spPr>
            <a:xfrm rot="585920">
              <a:off x="2771173" y="1499587"/>
              <a:ext cx="1121658" cy="276999"/>
            </a:xfrm>
            <a:prstGeom prst="rect">
              <a:avLst/>
            </a:prstGeom>
            <a:solidFill>
              <a:schemeClr val="bg1">
                <a:alpha val="79000"/>
              </a:schemeClr>
            </a:solidFill>
            <a:ln>
              <a:solidFill>
                <a:schemeClr val="accent5"/>
              </a:solidFill>
            </a:ln>
          </p:spPr>
          <p:txBody>
            <a:bodyPr wrap="square" rtlCol="0">
              <a:spAutoFit/>
            </a:bodyPr>
            <a:lstStyle/>
            <a:p>
              <a:r>
                <a:rPr lang="en-US" sz="1200" dirty="0"/>
                <a:t>Verb 1 packets</a:t>
              </a:r>
            </a:p>
          </p:txBody>
        </p:sp>
        <p:cxnSp>
          <p:nvCxnSpPr>
            <p:cNvPr id="80" name="Straight Arrow Connector 79">
              <a:extLst>
                <a:ext uri="{FF2B5EF4-FFF2-40B4-BE49-F238E27FC236}">
                  <a16:creationId xmlns:a16="http://schemas.microsoft.com/office/drawing/2014/main" id="{A478918D-4D76-4F42-AC3D-D5674DF4686A}"/>
                </a:ext>
              </a:extLst>
            </p:cNvPr>
            <p:cNvCxnSpPr/>
            <p:nvPr/>
          </p:nvCxnSpPr>
          <p:spPr>
            <a:xfrm>
              <a:off x="2496243" y="1515589"/>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5F31814-BA11-2146-8395-D347646EA8AD}"/>
                </a:ext>
              </a:extLst>
            </p:cNvPr>
            <p:cNvCxnSpPr/>
            <p:nvPr/>
          </p:nvCxnSpPr>
          <p:spPr>
            <a:xfrm>
              <a:off x="2496135" y="1694092"/>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1B87E321-C99C-D84D-AE77-C5962DD9CB4B}"/>
                </a:ext>
              </a:extLst>
            </p:cNvPr>
            <p:cNvCxnSpPr/>
            <p:nvPr/>
          </p:nvCxnSpPr>
          <p:spPr>
            <a:xfrm>
              <a:off x="2492678" y="1779546"/>
              <a:ext cx="1708080" cy="296585"/>
            </a:xfrm>
            <a:prstGeom prst="straightConnector1">
              <a:avLst/>
            </a:prstGeom>
            <a:ln w="12700">
              <a:prstDash val="dash"/>
              <a:tailEnd type="triangle"/>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1CF100FA-7494-5042-BDD1-A9DE94CFC520}"/>
              </a:ext>
            </a:extLst>
          </p:cNvPr>
          <p:cNvGrpSpPr/>
          <p:nvPr/>
        </p:nvGrpSpPr>
        <p:grpSpPr>
          <a:xfrm>
            <a:off x="2584730" y="2841461"/>
            <a:ext cx="2271907" cy="1382091"/>
            <a:chOff x="2481712" y="1183083"/>
            <a:chExt cx="1722611" cy="893048"/>
          </a:xfrm>
        </p:grpSpPr>
        <p:cxnSp>
          <p:nvCxnSpPr>
            <p:cNvPr id="86" name="Straight Arrow Connector 85">
              <a:extLst>
                <a:ext uri="{FF2B5EF4-FFF2-40B4-BE49-F238E27FC236}">
                  <a16:creationId xmlns:a16="http://schemas.microsoft.com/office/drawing/2014/main" id="{F21E824B-CD31-9744-915D-EA8F4DCF6392}"/>
                </a:ext>
              </a:extLst>
            </p:cNvPr>
            <p:cNvCxnSpPr/>
            <p:nvPr/>
          </p:nvCxnSpPr>
          <p:spPr>
            <a:xfrm>
              <a:off x="2488626" y="1183083"/>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CF6621FF-B4C5-3A48-9D63-1D590CB670BE}"/>
                </a:ext>
              </a:extLst>
            </p:cNvPr>
            <p:cNvCxnSpPr/>
            <p:nvPr/>
          </p:nvCxnSpPr>
          <p:spPr>
            <a:xfrm>
              <a:off x="2485169" y="1268537"/>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1764BAC1-FF5F-4B4E-AE0C-0E1095C172B7}"/>
                </a:ext>
              </a:extLst>
            </p:cNvPr>
            <p:cNvCxnSpPr/>
            <p:nvPr/>
          </p:nvCxnSpPr>
          <p:spPr>
            <a:xfrm>
              <a:off x="2485169" y="1346811"/>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3A3CD1A6-4D21-654B-A4F5-3AE5BD41C440}"/>
                </a:ext>
              </a:extLst>
            </p:cNvPr>
            <p:cNvCxnSpPr/>
            <p:nvPr/>
          </p:nvCxnSpPr>
          <p:spPr>
            <a:xfrm>
              <a:off x="2481712" y="1432265"/>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9D2DEFA4-29DA-494C-AE5E-9711526784D4}"/>
                </a:ext>
              </a:extLst>
            </p:cNvPr>
            <p:cNvSpPr txBox="1"/>
            <p:nvPr/>
          </p:nvSpPr>
          <p:spPr>
            <a:xfrm rot="585920">
              <a:off x="2771173" y="1518546"/>
              <a:ext cx="1121658" cy="276999"/>
            </a:xfrm>
            <a:prstGeom prst="rect">
              <a:avLst/>
            </a:prstGeom>
            <a:solidFill>
              <a:schemeClr val="bg1">
                <a:alpha val="79000"/>
              </a:schemeClr>
            </a:solidFill>
            <a:ln>
              <a:solidFill>
                <a:schemeClr val="accent6"/>
              </a:solidFill>
            </a:ln>
          </p:spPr>
          <p:txBody>
            <a:bodyPr wrap="square" rtlCol="0">
              <a:spAutoFit/>
            </a:bodyPr>
            <a:lstStyle/>
            <a:p>
              <a:r>
                <a:rPr lang="en-US" sz="1200" dirty="0"/>
                <a:t>Verb 2 packets</a:t>
              </a:r>
            </a:p>
          </p:txBody>
        </p:sp>
        <p:cxnSp>
          <p:nvCxnSpPr>
            <p:cNvPr id="91" name="Straight Arrow Connector 90">
              <a:extLst>
                <a:ext uri="{FF2B5EF4-FFF2-40B4-BE49-F238E27FC236}">
                  <a16:creationId xmlns:a16="http://schemas.microsoft.com/office/drawing/2014/main" id="{F59C7375-9A2F-BC48-885B-014E09D0D767}"/>
                </a:ext>
              </a:extLst>
            </p:cNvPr>
            <p:cNvCxnSpPr/>
            <p:nvPr/>
          </p:nvCxnSpPr>
          <p:spPr>
            <a:xfrm>
              <a:off x="2496243" y="1515589"/>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D7874275-FB84-ED45-9A10-1157B333710F}"/>
                </a:ext>
              </a:extLst>
            </p:cNvPr>
            <p:cNvCxnSpPr/>
            <p:nvPr/>
          </p:nvCxnSpPr>
          <p:spPr>
            <a:xfrm>
              <a:off x="2492786" y="1601043"/>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32342978-BE99-8D4A-9910-290B02870A03}"/>
                </a:ext>
              </a:extLst>
            </p:cNvPr>
            <p:cNvCxnSpPr/>
            <p:nvPr/>
          </p:nvCxnSpPr>
          <p:spPr>
            <a:xfrm>
              <a:off x="2496135" y="1694092"/>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8511E815-2D14-AD44-B77B-6B61C9BEF6C3}"/>
                </a:ext>
              </a:extLst>
            </p:cNvPr>
            <p:cNvCxnSpPr/>
            <p:nvPr/>
          </p:nvCxnSpPr>
          <p:spPr>
            <a:xfrm>
              <a:off x="2492678" y="1779546"/>
              <a:ext cx="1708080" cy="296585"/>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105" name="TextBox 104">
            <a:extLst>
              <a:ext uri="{FF2B5EF4-FFF2-40B4-BE49-F238E27FC236}">
                <a16:creationId xmlns:a16="http://schemas.microsoft.com/office/drawing/2014/main" id="{A93B901B-4105-FC47-AF71-5C50F9D718D7}"/>
              </a:ext>
            </a:extLst>
          </p:cNvPr>
          <p:cNvSpPr txBox="1"/>
          <p:nvPr/>
        </p:nvSpPr>
        <p:spPr>
          <a:xfrm rot="21174882">
            <a:off x="1707443" y="3118379"/>
            <a:ext cx="715160" cy="276999"/>
          </a:xfrm>
          <a:prstGeom prst="rect">
            <a:avLst/>
          </a:prstGeom>
          <a:noFill/>
        </p:spPr>
        <p:txBody>
          <a:bodyPr wrap="square" rtlCol="0">
            <a:spAutoFit/>
          </a:bodyPr>
          <a:lstStyle/>
          <a:p>
            <a:r>
              <a:rPr lang="en-US" sz="1200" dirty="0"/>
              <a:t>Signal 1</a:t>
            </a:r>
          </a:p>
        </p:txBody>
      </p:sp>
      <p:cxnSp>
        <p:nvCxnSpPr>
          <p:cNvPr id="106" name="Straight Arrow Connector 105">
            <a:extLst>
              <a:ext uri="{FF2B5EF4-FFF2-40B4-BE49-F238E27FC236}">
                <a16:creationId xmlns:a16="http://schemas.microsoft.com/office/drawing/2014/main" id="{09FE9841-4373-F246-885A-5B7A39DA8984}"/>
              </a:ext>
            </a:extLst>
          </p:cNvPr>
          <p:cNvCxnSpPr>
            <a:cxnSpLocks/>
          </p:cNvCxnSpPr>
          <p:nvPr/>
        </p:nvCxnSpPr>
        <p:spPr>
          <a:xfrm flipH="1">
            <a:off x="1537987" y="3349506"/>
            <a:ext cx="968837" cy="9144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79965C6B-28AB-0040-B1DE-D5477C707D02}"/>
              </a:ext>
            </a:extLst>
          </p:cNvPr>
          <p:cNvSpPr txBox="1"/>
          <p:nvPr/>
        </p:nvSpPr>
        <p:spPr>
          <a:xfrm rot="21174882">
            <a:off x="1564820" y="4197261"/>
            <a:ext cx="811663" cy="276999"/>
          </a:xfrm>
          <a:prstGeom prst="rect">
            <a:avLst/>
          </a:prstGeom>
          <a:noFill/>
        </p:spPr>
        <p:txBody>
          <a:bodyPr wrap="square" rtlCol="0">
            <a:spAutoFit/>
          </a:bodyPr>
          <a:lstStyle/>
          <a:p>
            <a:r>
              <a:rPr lang="en-US" sz="1200" dirty="0"/>
              <a:t>Signal 2</a:t>
            </a:r>
          </a:p>
        </p:txBody>
      </p:sp>
      <p:cxnSp>
        <p:nvCxnSpPr>
          <p:cNvPr id="108" name="Straight Arrow Connector 107">
            <a:extLst>
              <a:ext uri="{FF2B5EF4-FFF2-40B4-BE49-F238E27FC236}">
                <a16:creationId xmlns:a16="http://schemas.microsoft.com/office/drawing/2014/main" id="{3B097A0C-E051-CB45-AC85-3292733EC8A0}"/>
              </a:ext>
            </a:extLst>
          </p:cNvPr>
          <p:cNvCxnSpPr>
            <a:cxnSpLocks/>
          </p:cNvCxnSpPr>
          <p:nvPr/>
        </p:nvCxnSpPr>
        <p:spPr>
          <a:xfrm flipH="1">
            <a:off x="1537987" y="4357618"/>
            <a:ext cx="935197" cy="91440"/>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3E4685AC-5A59-384B-A564-F773B8E2B830}"/>
              </a:ext>
            </a:extLst>
          </p:cNvPr>
          <p:cNvSpPr txBox="1"/>
          <p:nvPr/>
        </p:nvSpPr>
        <p:spPr>
          <a:xfrm>
            <a:off x="4861690" y="2900147"/>
            <a:ext cx="632850" cy="461665"/>
          </a:xfrm>
          <a:prstGeom prst="rect">
            <a:avLst/>
          </a:prstGeom>
          <a:noFill/>
        </p:spPr>
        <p:txBody>
          <a:bodyPr wrap="square" rtlCol="0">
            <a:spAutoFit/>
          </a:bodyPr>
          <a:lstStyle/>
          <a:p>
            <a:r>
              <a:rPr lang="en-US" sz="1200" dirty="0"/>
              <a:t>Send </a:t>
            </a:r>
            <a:r>
              <a:rPr lang="en-US" sz="1200" dirty="0" err="1"/>
              <a:t>Ack</a:t>
            </a:r>
            <a:r>
              <a:rPr lang="en-US" sz="1200" dirty="0"/>
              <a:t> 1</a:t>
            </a:r>
          </a:p>
        </p:txBody>
      </p:sp>
      <p:sp>
        <p:nvSpPr>
          <p:cNvPr id="110" name="TextBox 109">
            <a:extLst>
              <a:ext uri="{FF2B5EF4-FFF2-40B4-BE49-F238E27FC236}">
                <a16:creationId xmlns:a16="http://schemas.microsoft.com/office/drawing/2014/main" id="{AB96A1E0-5EC6-024B-B6ED-D264C0444197}"/>
              </a:ext>
            </a:extLst>
          </p:cNvPr>
          <p:cNvSpPr txBox="1"/>
          <p:nvPr/>
        </p:nvSpPr>
        <p:spPr>
          <a:xfrm>
            <a:off x="4881015" y="3967961"/>
            <a:ext cx="632850" cy="461665"/>
          </a:xfrm>
          <a:prstGeom prst="rect">
            <a:avLst/>
          </a:prstGeom>
          <a:noFill/>
        </p:spPr>
        <p:txBody>
          <a:bodyPr wrap="square" rtlCol="0">
            <a:spAutoFit/>
          </a:bodyPr>
          <a:lstStyle/>
          <a:p>
            <a:r>
              <a:rPr lang="en-US" sz="1200" dirty="0"/>
              <a:t>Send </a:t>
            </a:r>
            <a:r>
              <a:rPr lang="en-US" sz="1200" dirty="0" err="1"/>
              <a:t>Ack</a:t>
            </a:r>
            <a:r>
              <a:rPr lang="en-US" sz="1200" dirty="0"/>
              <a:t> 2</a:t>
            </a:r>
          </a:p>
        </p:txBody>
      </p:sp>
      <p:sp>
        <p:nvSpPr>
          <p:cNvPr id="113" name="TextBox 112">
            <a:extLst>
              <a:ext uri="{FF2B5EF4-FFF2-40B4-BE49-F238E27FC236}">
                <a16:creationId xmlns:a16="http://schemas.microsoft.com/office/drawing/2014/main" id="{612257C2-5271-294E-93C1-295AEC1A1A5B}"/>
              </a:ext>
            </a:extLst>
          </p:cNvPr>
          <p:cNvSpPr txBox="1"/>
          <p:nvPr/>
        </p:nvSpPr>
        <p:spPr>
          <a:xfrm>
            <a:off x="781832" y="1408751"/>
            <a:ext cx="648442" cy="338554"/>
          </a:xfrm>
          <a:prstGeom prst="rect">
            <a:avLst/>
          </a:prstGeom>
          <a:noFill/>
        </p:spPr>
        <p:txBody>
          <a:bodyPr wrap="square" rtlCol="0">
            <a:spAutoFit/>
          </a:bodyPr>
          <a:lstStyle/>
          <a:p>
            <a:pPr algn="r"/>
            <a:r>
              <a:rPr lang="en-US" sz="1600" dirty="0"/>
              <a:t>T</a:t>
            </a:r>
            <a:r>
              <a:rPr lang="en-US" sz="1600" baseline="-25000" dirty="0"/>
              <a:t>enc_s1</a:t>
            </a:r>
            <a:endParaRPr lang="en-US" sz="1600" dirty="0"/>
          </a:p>
        </p:txBody>
      </p:sp>
      <p:cxnSp>
        <p:nvCxnSpPr>
          <p:cNvPr id="120" name="Straight Connector 119">
            <a:extLst>
              <a:ext uri="{FF2B5EF4-FFF2-40B4-BE49-F238E27FC236}">
                <a16:creationId xmlns:a16="http://schemas.microsoft.com/office/drawing/2014/main" id="{EC85F470-6E0F-FA48-8294-FB9E78758393}"/>
              </a:ext>
            </a:extLst>
          </p:cNvPr>
          <p:cNvCxnSpPr>
            <a:cxnSpLocks/>
          </p:cNvCxnSpPr>
          <p:nvPr/>
        </p:nvCxnSpPr>
        <p:spPr>
          <a:xfrm>
            <a:off x="576417" y="2845450"/>
            <a:ext cx="245059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3C6E2344-5248-3949-A3A7-FFEE6AB130F6}"/>
              </a:ext>
            </a:extLst>
          </p:cNvPr>
          <p:cNvCxnSpPr>
            <a:cxnSpLocks/>
          </p:cNvCxnSpPr>
          <p:nvPr/>
        </p:nvCxnSpPr>
        <p:spPr>
          <a:xfrm flipH="1">
            <a:off x="2550217" y="4223480"/>
            <a:ext cx="2291022" cy="128016"/>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F0FD37E4-6FB1-AE42-9790-4903A26EE5B9}"/>
              </a:ext>
            </a:extLst>
          </p:cNvPr>
          <p:cNvSpPr txBox="1"/>
          <p:nvPr/>
        </p:nvSpPr>
        <p:spPr>
          <a:xfrm>
            <a:off x="776189" y="1717820"/>
            <a:ext cx="648442" cy="338554"/>
          </a:xfrm>
          <a:prstGeom prst="rect">
            <a:avLst/>
          </a:prstGeom>
          <a:noFill/>
        </p:spPr>
        <p:txBody>
          <a:bodyPr wrap="square" rtlCol="0">
            <a:spAutoFit/>
          </a:bodyPr>
          <a:lstStyle/>
          <a:p>
            <a:pPr algn="r"/>
            <a:r>
              <a:rPr lang="en-US" sz="1600" dirty="0"/>
              <a:t>T</a:t>
            </a:r>
            <a:r>
              <a:rPr lang="en-US" sz="1600" baseline="-25000" dirty="0"/>
              <a:t>enc_s2</a:t>
            </a:r>
            <a:endParaRPr lang="en-US" sz="1600" dirty="0"/>
          </a:p>
        </p:txBody>
      </p:sp>
      <p:sp>
        <p:nvSpPr>
          <p:cNvPr id="145" name="TextBox 144">
            <a:extLst>
              <a:ext uri="{FF2B5EF4-FFF2-40B4-BE49-F238E27FC236}">
                <a16:creationId xmlns:a16="http://schemas.microsoft.com/office/drawing/2014/main" id="{6123D3A2-C2BE-A343-9A89-86665023AB3B}"/>
              </a:ext>
            </a:extLst>
          </p:cNvPr>
          <p:cNvSpPr txBox="1"/>
          <p:nvPr/>
        </p:nvSpPr>
        <p:spPr>
          <a:xfrm>
            <a:off x="344511" y="2491024"/>
            <a:ext cx="716525" cy="338554"/>
          </a:xfrm>
          <a:prstGeom prst="rect">
            <a:avLst/>
          </a:prstGeom>
          <a:noFill/>
        </p:spPr>
        <p:txBody>
          <a:bodyPr wrap="square" rtlCol="0">
            <a:spAutoFit/>
          </a:bodyPr>
          <a:lstStyle/>
          <a:p>
            <a:pPr algn="r"/>
            <a:r>
              <a:rPr lang="en-US" sz="1600" dirty="0"/>
              <a:t>T</a:t>
            </a:r>
            <a:r>
              <a:rPr lang="en-US" sz="1600" baseline="-25000" dirty="0"/>
              <a:t>start_s2</a:t>
            </a:r>
            <a:endParaRPr lang="en-US" sz="1600" dirty="0"/>
          </a:p>
        </p:txBody>
      </p:sp>
      <p:sp>
        <p:nvSpPr>
          <p:cNvPr id="146" name="TextBox 145">
            <a:extLst>
              <a:ext uri="{FF2B5EF4-FFF2-40B4-BE49-F238E27FC236}">
                <a16:creationId xmlns:a16="http://schemas.microsoft.com/office/drawing/2014/main" id="{F645DBB7-5F3C-354F-AFB2-926E7585F882}"/>
              </a:ext>
            </a:extLst>
          </p:cNvPr>
          <p:cNvSpPr txBox="1"/>
          <p:nvPr/>
        </p:nvSpPr>
        <p:spPr>
          <a:xfrm>
            <a:off x="594781" y="4260349"/>
            <a:ext cx="829556" cy="338554"/>
          </a:xfrm>
          <a:prstGeom prst="rect">
            <a:avLst/>
          </a:prstGeom>
          <a:noFill/>
        </p:spPr>
        <p:txBody>
          <a:bodyPr wrap="square" rtlCol="0">
            <a:spAutoFit/>
          </a:bodyPr>
          <a:lstStyle/>
          <a:p>
            <a:pPr algn="r"/>
            <a:r>
              <a:rPr lang="en-US" sz="1600" dirty="0"/>
              <a:t>T</a:t>
            </a:r>
            <a:r>
              <a:rPr lang="en-US" sz="1600" baseline="-25000" dirty="0"/>
              <a:t>comp_s2</a:t>
            </a:r>
            <a:endParaRPr lang="en-US" sz="1600" dirty="0"/>
          </a:p>
        </p:txBody>
      </p:sp>
      <p:sp>
        <p:nvSpPr>
          <p:cNvPr id="147" name="TextBox 146">
            <a:extLst>
              <a:ext uri="{FF2B5EF4-FFF2-40B4-BE49-F238E27FC236}">
                <a16:creationId xmlns:a16="http://schemas.microsoft.com/office/drawing/2014/main" id="{FE9AA1DC-4A5D-3141-A91D-8F48F651ADB5}"/>
              </a:ext>
            </a:extLst>
          </p:cNvPr>
          <p:cNvSpPr txBox="1"/>
          <p:nvPr/>
        </p:nvSpPr>
        <p:spPr>
          <a:xfrm>
            <a:off x="735035" y="3262359"/>
            <a:ext cx="797899" cy="338554"/>
          </a:xfrm>
          <a:prstGeom prst="rect">
            <a:avLst/>
          </a:prstGeom>
          <a:noFill/>
        </p:spPr>
        <p:txBody>
          <a:bodyPr wrap="square" rtlCol="0">
            <a:spAutoFit/>
          </a:bodyPr>
          <a:lstStyle/>
          <a:p>
            <a:pPr algn="r"/>
            <a:r>
              <a:rPr lang="en-US" sz="1600" dirty="0"/>
              <a:t>T</a:t>
            </a:r>
            <a:r>
              <a:rPr lang="en-US" sz="1600" baseline="-25000" dirty="0"/>
              <a:t>comp_s1</a:t>
            </a:r>
            <a:endParaRPr lang="en-US" sz="1600" dirty="0"/>
          </a:p>
        </p:txBody>
      </p:sp>
      <p:sp>
        <p:nvSpPr>
          <p:cNvPr id="148" name="TextBox 147">
            <a:extLst>
              <a:ext uri="{FF2B5EF4-FFF2-40B4-BE49-F238E27FC236}">
                <a16:creationId xmlns:a16="http://schemas.microsoft.com/office/drawing/2014/main" id="{659411A4-3416-684A-95E4-E959AE448918}"/>
              </a:ext>
            </a:extLst>
          </p:cNvPr>
          <p:cNvSpPr txBox="1"/>
          <p:nvPr/>
        </p:nvSpPr>
        <p:spPr>
          <a:xfrm>
            <a:off x="5266407" y="1718907"/>
            <a:ext cx="3877593" cy="923330"/>
          </a:xfrm>
          <a:prstGeom prst="rect">
            <a:avLst/>
          </a:prstGeom>
          <a:noFill/>
        </p:spPr>
        <p:txBody>
          <a:bodyPr wrap="square" rtlCol="0">
            <a:spAutoFit/>
          </a:bodyPr>
          <a:lstStyle/>
          <a:p>
            <a:r>
              <a:rPr lang="en-US" dirty="0" err="1"/>
              <a:t>T</a:t>
            </a:r>
            <a:r>
              <a:rPr lang="en-US" baseline="-25000" dirty="0" err="1"/>
              <a:t>start_si</a:t>
            </a:r>
            <a:r>
              <a:rPr lang="en-US" baseline="-25000" dirty="0"/>
              <a:t> </a:t>
            </a:r>
            <a:r>
              <a:rPr lang="en-US" dirty="0"/>
              <a:t>=max(</a:t>
            </a:r>
          </a:p>
          <a:p>
            <a:pPr algn="ctr"/>
            <a:r>
              <a:rPr lang="en-US" dirty="0"/>
              <a:t>Verb </a:t>
            </a:r>
            <a:r>
              <a:rPr lang="en-US" dirty="0" err="1"/>
              <a:t>i</a:t>
            </a:r>
            <a:r>
              <a:rPr lang="en-US" dirty="0"/>
              <a:t> enqueued, </a:t>
            </a:r>
          </a:p>
          <a:p>
            <a:pPr algn="ctr"/>
            <a:r>
              <a:rPr lang="en-US" dirty="0"/>
              <a:t>last packet of Verb i-1 goes out of NIC)</a:t>
            </a:r>
          </a:p>
        </p:txBody>
      </p:sp>
      <p:sp>
        <p:nvSpPr>
          <p:cNvPr id="149" name="TextBox 148">
            <a:extLst>
              <a:ext uri="{FF2B5EF4-FFF2-40B4-BE49-F238E27FC236}">
                <a16:creationId xmlns:a16="http://schemas.microsoft.com/office/drawing/2014/main" id="{F3B722CE-02F2-E945-A2B8-1AC01BDB31EF}"/>
              </a:ext>
            </a:extLst>
          </p:cNvPr>
          <p:cNvSpPr txBox="1"/>
          <p:nvPr/>
        </p:nvSpPr>
        <p:spPr>
          <a:xfrm>
            <a:off x="5266407" y="2850490"/>
            <a:ext cx="3877593" cy="369332"/>
          </a:xfrm>
          <a:prstGeom prst="rect">
            <a:avLst/>
          </a:prstGeom>
          <a:noFill/>
        </p:spPr>
        <p:txBody>
          <a:bodyPr wrap="square" rtlCol="0">
            <a:spAutoFit/>
          </a:bodyPr>
          <a:lstStyle/>
          <a:p>
            <a:r>
              <a:rPr lang="en-US" dirty="0" err="1"/>
              <a:t>RTT</a:t>
            </a:r>
            <a:r>
              <a:rPr lang="en-US" baseline="-25000" dirty="0" err="1"/>
              <a:t>i</a:t>
            </a:r>
            <a:r>
              <a:rPr lang="en-US" dirty="0"/>
              <a:t>= </a:t>
            </a:r>
            <a:r>
              <a:rPr lang="en-US" dirty="0" err="1"/>
              <a:t>T</a:t>
            </a:r>
            <a:r>
              <a:rPr lang="en-US" baseline="-25000" dirty="0" err="1"/>
              <a:t>comp_si</a:t>
            </a:r>
            <a:r>
              <a:rPr lang="en-US" baseline="-25000" dirty="0"/>
              <a:t> </a:t>
            </a:r>
            <a:r>
              <a:rPr lang="en-US" dirty="0"/>
              <a:t>- </a:t>
            </a:r>
            <a:r>
              <a:rPr lang="en-US" dirty="0" err="1"/>
              <a:t>T</a:t>
            </a:r>
            <a:r>
              <a:rPr lang="en-US" baseline="-25000" dirty="0" err="1"/>
              <a:t>start_si</a:t>
            </a:r>
            <a:r>
              <a:rPr lang="en-US" baseline="-25000" dirty="0"/>
              <a:t> </a:t>
            </a:r>
            <a:r>
              <a:rPr lang="en-US" dirty="0"/>
              <a:t>-  bytes/</a:t>
            </a:r>
            <a:r>
              <a:rPr lang="en-US" dirty="0" err="1"/>
              <a:t>rate_limit</a:t>
            </a:r>
            <a:endParaRPr lang="en-US" dirty="0"/>
          </a:p>
        </p:txBody>
      </p:sp>
      <p:sp>
        <p:nvSpPr>
          <p:cNvPr id="70" name="TextBox 69">
            <a:extLst>
              <a:ext uri="{FF2B5EF4-FFF2-40B4-BE49-F238E27FC236}">
                <a16:creationId xmlns:a16="http://schemas.microsoft.com/office/drawing/2014/main" id="{1302920F-5806-9943-9027-93D7189195FC}"/>
              </a:ext>
            </a:extLst>
          </p:cNvPr>
          <p:cNvSpPr txBox="1"/>
          <p:nvPr/>
        </p:nvSpPr>
        <p:spPr>
          <a:xfrm>
            <a:off x="5259346" y="3428075"/>
            <a:ext cx="3877593" cy="646331"/>
          </a:xfrm>
          <a:prstGeom prst="rect">
            <a:avLst/>
          </a:prstGeom>
          <a:noFill/>
        </p:spPr>
        <p:txBody>
          <a:bodyPr wrap="square" rtlCol="0">
            <a:spAutoFit/>
          </a:bodyPr>
          <a:lstStyle/>
          <a:p>
            <a:r>
              <a:rPr lang="en-US" dirty="0"/>
              <a:t>RTT is measured by Hardware timestamp.</a:t>
            </a:r>
          </a:p>
        </p:txBody>
      </p:sp>
    </p:spTree>
    <p:extLst>
      <p:ext uri="{BB962C8B-B14F-4D97-AF65-F5344CB8AC3E}">
        <p14:creationId xmlns:p14="http://schemas.microsoft.com/office/powerpoint/2010/main" val="20984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ppt_x"/>
                                          </p:val>
                                        </p:tav>
                                        <p:tav tm="100000">
                                          <p:val>
                                            <p:strVal val="#ppt_x"/>
                                          </p:val>
                                        </p:tav>
                                      </p:tavLst>
                                    </p:anim>
                                    <p:anim calcmode="lin" valueType="num">
                                      <p:cBhvr additive="base">
                                        <p:cTn id="8" dur="500" fill="hold"/>
                                        <p:tgtEl>
                                          <p:spTgt spid="6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5"/>
                                        </p:tgtEl>
                                        <p:attrNameLst>
                                          <p:attrName>style.visibility</p:attrName>
                                        </p:attrNameLst>
                                      </p:cBhvr>
                                      <p:to>
                                        <p:strVal val="visible"/>
                                      </p:to>
                                    </p:set>
                                    <p:anim calcmode="lin" valueType="num">
                                      <p:cBhvr additive="base">
                                        <p:cTn id="11" dur="500" fill="hold"/>
                                        <p:tgtEl>
                                          <p:spTgt spid="85"/>
                                        </p:tgtEl>
                                        <p:attrNameLst>
                                          <p:attrName>ppt_x</p:attrName>
                                        </p:attrNameLst>
                                      </p:cBhvr>
                                      <p:tavLst>
                                        <p:tav tm="0">
                                          <p:val>
                                            <p:strVal val="#ppt_x"/>
                                          </p:val>
                                        </p:tav>
                                        <p:tav tm="100000">
                                          <p:val>
                                            <p:strVal val="#ppt_x"/>
                                          </p:val>
                                        </p:tav>
                                      </p:tavLst>
                                    </p:anim>
                                    <p:anim calcmode="lin" valueType="num">
                                      <p:cBhvr additive="base">
                                        <p:cTn id="12" dur="500" fill="hold"/>
                                        <p:tgtEl>
                                          <p:spTgt spid="8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8"/>
                                        </p:tgtEl>
                                        <p:attrNameLst>
                                          <p:attrName>style.visibility</p:attrName>
                                        </p:attrNameLst>
                                      </p:cBhvr>
                                      <p:to>
                                        <p:strVal val="visible"/>
                                      </p:to>
                                    </p:set>
                                    <p:anim calcmode="lin" valueType="num">
                                      <p:cBhvr additive="base">
                                        <p:cTn id="15" dur="500" fill="hold"/>
                                        <p:tgtEl>
                                          <p:spTgt spid="108"/>
                                        </p:tgtEl>
                                        <p:attrNameLst>
                                          <p:attrName>ppt_x</p:attrName>
                                        </p:attrNameLst>
                                      </p:cBhvr>
                                      <p:tavLst>
                                        <p:tav tm="0">
                                          <p:val>
                                            <p:strVal val="#ppt_x"/>
                                          </p:val>
                                        </p:tav>
                                        <p:tav tm="100000">
                                          <p:val>
                                            <p:strVal val="#ppt_x"/>
                                          </p:val>
                                        </p:tav>
                                      </p:tavLst>
                                    </p:anim>
                                    <p:anim calcmode="lin" valueType="num">
                                      <p:cBhvr additive="base">
                                        <p:cTn id="16" dur="500" fill="hold"/>
                                        <p:tgtEl>
                                          <p:spTgt spid="1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7"/>
                                        </p:tgtEl>
                                        <p:attrNameLst>
                                          <p:attrName>style.visibility</p:attrName>
                                        </p:attrNameLst>
                                      </p:cBhvr>
                                      <p:to>
                                        <p:strVal val="visible"/>
                                      </p:to>
                                    </p:set>
                                    <p:anim calcmode="lin" valueType="num">
                                      <p:cBhvr additive="base">
                                        <p:cTn id="19" dur="500" fill="hold"/>
                                        <p:tgtEl>
                                          <p:spTgt spid="107"/>
                                        </p:tgtEl>
                                        <p:attrNameLst>
                                          <p:attrName>ppt_x</p:attrName>
                                        </p:attrNameLst>
                                      </p:cBhvr>
                                      <p:tavLst>
                                        <p:tav tm="0">
                                          <p:val>
                                            <p:strVal val="#ppt_x"/>
                                          </p:val>
                                        </p:tav>
                                        <p:tav tm="100000">
                                          <p:val>
                                            <p:strVal val="#ppt_x"/>
                                          </p:val>
                                        </p:tav>
                                      </p:tavLst>
                                    </p:anim>
                                    <p:anim calcmode="lin" valueType="num">
                                      <p:cBhvr additive="base">
                                        <p:cTn id="20" dur="500" fill="hold"/>
                                        <p:tgtEl>
                                          <p:spTgt spid="10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9"/>
                                        </p:tgtEl>
                                        <p:attrNameLst>
                                          <p:attrName>style.visibility</p:attrName>
                                        </p:attrNameLst>
                                      </p:cBhvr>
                                      <p:to>
                                        <p:strVal val="visible"/>
                                      </p:to>
                                    </p:set>
                                    <p:anim calcmode="lin" valueType="num">
                                      <p:cBhvr additive="base">
                                        <p:cTn id="23" dur="500" fill="hold"/>
                                        <p:tgtEl>
                                          <p:spTgt spid="139"/>
                                        </p:tgtEl>
                                        <p:attrNameLst>
                                          <p:attrName>ppt_x</p:attrName>
                                        </p:attrNameLst>
                                      </p:cBhvr>
                                      <p:tavLst>
                                        <p:tav tm="0">
                                          <p:val>
                                            <p:strVal val="#ppt_x"/>
                                          </p:val>
                                        </p:tav>
                                        <p:tav tm="100000">
                                          <p:val>
                                            <p:strVal val="#ppt_x"/>
                                          </p:val>
                                        </p:tav>
                                      </p:tavLst>
                                    </p:anim>
                                    <p:anim calcmode="lin" valueType="num">
                                      <p:cBhvr additive="base">
                                        <p:cTn id="24" dur="500" fill="hold"/>
                                        <p:tgtEl>
                                          <p:spTgt spid="13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8"/>
                                        </p:tgtEl>
                                        <p:attrNameLst>
                                          <p:attrName>style.visibility</p:attrName>
                                        </p:attrNameLst>
                                      </p:cBhvr>
                                      <p:to>
                                        <p:strVal val="visible"/>
                                      </p:to>
                                    </p:set>
                                    <p:anim calcmode="lin" valueType="num">
                                      <p:cBhvr additive="base">
                                        <p:cTn id="27" dur="500" fill="hold"/>
                                        <p:tgtEl>
                                          <p:spTgt spid="108"/>
                                        </p:tgtEl>
                                        <p:attrNameLst>
                                          <p:attrName>ppt_x</p:attrName>
                                        </p:attrNameLst>
                                      </p:cBhvr>
                                      <p:tavLst>
                                        <p:tav tm="0">
                                          <p:val>
                                            <p:strVal val="#ppt_x"/>
                                          </p:val>
                                        </p:tav>
                                        <p:tav tm="100000">
                                          <p:val>
                                            <p:strVal val="#ppt_x"/>
                                          </p:val>
                                        </p:tav>
                                      </p:tavLst>
                                    </p:anim>
                                    <p:anim calcmode="lin" valueType="num">
                                      <p:cBhvr additive="base">
                                        <p:cTn id="28"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8"/>
                                        </p:tgtEl>
                                        <p:attrNameLst>
                                          <p:attrName>style.visibility</p:attrName>
                                        </p:attrNameLst>
                                      </p:cBhvr>
                                      <p:to>
                                        <p:strVal val="visible"/>
                                      </p:to>
                                    </p:set>
                                    <p:anim calcmode="lin" valueType="num">
                                      <p:cBhvr additive="base">
                                        <p:cTn id="33" dur="500" fill="hold"/>
                                        <p:tgtEl>
                                          <p:spTgt spid="148"/>
                                        </p:tgtEl>
                                        <p:attrNameLst>
                                          <p:attrName>ppt_x</p:attrName>
                                        </p:attrNameLst>
                                      </p:cBhvr>
                                      <p:tavLst>
                                        <p:tav tm="0">
                                          <p:val>
                                            <p:strVal val="#ppt_x"/>
                                          </p:val>
                                        </p:tav>
                                        <p:tav tm="100000">
                                          <p:val>
                                            <p:strVal val="#ppt_x"/>
                                          </p:val>
                                        </p:tav>
                                      </p:tavLst>
                                    </p:anim>
                                    <p:anim calcmode="lin" valueType="num">
                                      <p:cBhvr additive="base">
                                        <p:cTn id="34"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additive="base">
                                        <p:cTn id="39" dur="500" fill="hold"/>
                                        <p:tgtEl>
                                          <p:spTgt spid="120"/>
                                        </p:tgtEl>
                                        <p:attrNameLst>
                                          <p:attrName>ppt_x</p:attrName>
                                        </p:attrNameLst>
                                      </p:cBhvr>
                                      <p:tavLst>
                                        <p:tav tm="0">
                                          <p:val>
                                            <p:strVal val="#ppt_x"/>
                                          </p:val>
                                        </p:tav>
                                        <p:tav tm="100000">
                                          <p:val>
                                            <p:strVal val="#ppt_x"/>
                                          </p:val>
                                        </p:tav>
                                      </p:tavLst>
                                    </p:anim>
                                    <p:anim calcmode="lin" valueType="num">
                                      <p:cBhvr additive="base">
                                        <p:cTn id="40" dur="500" fill="hold"/>
                                        <p:tgtEl>
                                          <p:spTgt spid="12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5"/>
                                        </p:tgtEl>
                                        <p:attrNameLst>
                                          <p:attrName>style.visibility</p:attrName>
                                        </p:attrNameLst>
                                      </p:cBhvr>
                                      <p:to>
                                        <p:strVal val="visible"/>
                                      </p:to>
                                    </p:set>
                                    <p:anim calcmode="lin" valueType="num">
                                      <p:cBhvr additive="base">
                                        <p:cTn id="43" dur="500" fill="hold"/>
                                        <p:tgtEl>
                                          <p:spTgt spid="145"/>
                                        </p:tgtEl>
                                        <p:attrNameLst>
                                          <p:attrName>ppt_x</p:attrName>
                                        </p:attrNameLst>
                                      </p:cBhvr>
                                      <p:tavLst>
                                        <p:tav tm="0">
                                          <p:val>
                                            <p:strVal val="#ppt_x"/>
                                          </p:val>
                                        </p:tav>
                                        <p:tav tm="100000">
                                          <p:val>
                                            <p:strVal val="#ppt_x"/>
                                          </p:val>
                                        </p:tav>
                                      </p:tavLst>
                                    </p:anim>
                                    <p:anim calcmode="lin" valueType="num">
                                      <p:cBhvr additive="base">
                                        <p:cTn id="44" dur="500" fill="hold"/>
                                        <p:tgtEl>
                                          <p:spTgt spid="14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9"/>
                                        </p:tgtEl>
                                        <p:attrNameLst>
                                          <p:attrName>style.visibility</p:attrName>
                                        </p:attrNameLst>
                                      </p:cBhvr>
                                      <p:to>
                                        <p:strVal val="visible"/>
                                      </p:to>
                                    </p:set>
                                    <p:anim calcmode="lin" valueType="num">
                                      <p:cBhvr additive="base">
                                        <p:cTn id="49" dur="500" fill="hold"/>
                                        <p:tgtEl>
                                          <p:spTgt spid="149"/>
                                        </p:tgtEl>
                                        <p:attrNameLst>
                                          <p:attrName>ppt_x</p:attrName>
                                        </p:attrNameLst>
                                      </p:cBhvr>
                                      <p:tavLst>
                                        <p:tav tm="0">
                                          <p:val>
                                            <p:strVal val="#ppt_x"/>
                                          </p:val>
                                        </p:tav>
                                        <p:tav tm="100000">
                                          <p:val>
                                            <p:strVal val="#ppt_x"/>
                                          </p:val>
                                        </p:tav>
                                      </p:tavLst>
                                    </p:anim>
                                    <p:anim calcmode="lin" valueType="num">
                                      <p:cBhvr additive="base">
                                        <p:cTn id="50" dur="500" fill="hold"/>
                                        <p:tgtEl>
                                          <p:spTgt spid="14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0"/>
                                        </p:tgtEl>
                                        <p:attrNameLst>
                                          <p:attrName>style.visibility</p:attrName>
                                        </p:attrNameLst>
                                      </p:cBhvr>
                                      <p:to>
                                        <p:strVal val="visible"/>
                                      </p:to>
                                    </p:set>
                                    <p:anim calcmode="lin" valueType="num">
                                      <p:cBhvr additive="base">
                                        <p:cTn id="55" dur="500" fill="hold"/>
                                        <p:tgtEl>
                                          <p:spTgt spid="70"/>
                                        </p:tgtEl>
                                        <p:attrNameLst>
                                          <p:attrName>ppt_x</p:attrName>
                                        </p:attrNameLst>
                                      </p:cBhvr>
                                      <p:tavLst>
                                        <p:tav tm="0">
                                          <p:val>
                                            <p:strVal val="#ppt_x"/>
                                          </p:val>
                                        </p:tav>
                                        <p:tav tm="100000">
                                          <p:val>
                                            <p:strVal val="#ppt_x"/>
                                          </p:val>
                                        </p:tav>
                                      </p:tavLst>
                                    </p:anim>
                                    <p:anim calcmode="lin" valueType="num">
                                      <p:cBhvr additive="base">
                                        <p:cTn id="5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45" grpId="0"/>
      <p:bldP spid="148" grpId="0"/>
      <p:bldP spid="149" grpId="0"/>
      <p:bldP spid="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B97D-3181-7547-9139-119680199606}"/>
              </a:ext>
            </a:extLst>
          </p:cNvPr>
          <p:cNvSpPr>
            <a:spLocks noGrp="1"/>
          </p:cNvSpPr>
          <p:nvPr>
            <p:ph type="title"/>
          </p:nvPr>
        </p:nvSpPr>
        <p:spPr/>
        <p:txBody>
          <a:bodyPr/>
          <a:lstStyle/>
          <a:p>
            <a:r>
              <a:rPr lang="en-US" dirty="0"/>
              <a:t>Congestion Response</a:t>
            </a:r>
          </a:p>
        </p:txBody>
      </p:sp>
      <p:sp>
        <p:nvSpPr>
          <p:cNvPr id="3" name="Content Placeholder 2">
            <a:extLst>
              <a:ext uri="{FF2B5EF4-FFF2-40B4-BE49-F238E27FC236}">
                <a16:creationId xmlns:a16="http://schemas.microsoft.com/office/drawing/2014/main" id="{A15B5406-1E6B-934C-A70C-2D03EFBBA3BF}"/>
              </a:ext>
            </a:extLst>
          </p:cNvPr>
          <p:cNvSpPr>
            <a:spLocks noGrp="1"/>
          </p:cNvSpPr>
          <p:nvPr>
            <p:ph idx="1"/>
          </p:nvPr>
        </p:nvSpPr>
        <p:spPr/>
        <p:txBody>
          <a:bodyPr>
            <a:normAutofit/>
          </a:bodyPr>
          <a:lstStyle/>
          <a:p>
            <a:r>
              <a:rPr lang="en-US" altLang="zh-CN" sz="2800" dirty="0"/>
              <a:t>Similar to TCP Vegas, and Timely</a:t>
            </a:r>
          </a:p>
          <a:p>
            <a:r>
              <a:rPr lang="en-US" altLang="zh-CN" sz="2800" dirty="0"/>
              <a:t>If congestion window &gt;= 64KB, window-based + rate limiter </a:t>
            </a:r>
          </a:p>
          <a:p>
            <a:r>
              <a:rPr lang="en-US" altLang="zh-CN" sz="2800" dirty="0"/>
              <a:t>If congestion window &lt; 64KB, rate limiter only</a:t>
            </a:r>
          </a:p>
          <a:p>
            <a:r>
              <a:rPr lang="en-US" sz="2800" dirty="0"/>
              <a:t>Rate limiter is offloaded to RNIC</a:t>
            </a:r>
          </a:p>
        </p:txBody>
      </p:sp>
    </p:spTree>
    <p:extLst>
      <p:ext uri="{BB962C8B-B14F-4D97-AF65-F5344CB8AC3E}">
        <p14:creationId xmlns:p14="http://schemas.microsoft.com/office/powerpoint/2010/main" val="56885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DF274-A7DA-BF4B-883D-35FFCC023905}"/>
              </a:ext>
            </a:extLst>
          </p:cNvPr>
          <p:cNvSpPr>
            <a:spLocks noGrp="1"/>
          </p:cNvSpPr>
          <p:nvPr>
            <p:ph type="title"/>
          </p:nvPr>
        </p:nvSpPr>
        <p:spPr/>
        <p:txBody>
          <a:bodyPr/>
          <a:lstStyle/>
          <a:p>
            <a:r>
              <a:rPr lang="en-US" altLang="zh-CN" dirty="0"/>
              <a:t>Evaluation</a:t>
            </a:r>
            <a:endParaRPr lang="en-US" dirty="0"/>
          </a:p>
        </p:txBody>
      </p:sp>
      <p:sp>
        <p:nvSpPr>
          <p:cNvPr id="4" name="Content Placeholder 2">
            <a:extLst>
              <a:ext uri="{FF2B5EF4-FFF2-40B4-BE49-F238E27FC236}">
                <a16:creationId xmlns:a16="http://schemas.microsoft.com/office/drawing/2014/main" id="{1AB39A11-33B1-8C4A-93A5-6E9FDE357A47}"/>
              </a:ext>
            </a:extLst>
          </p:cNvPr>
          <p:cNvSpPr txBox="1">
            <a:spLocks/>
          </p:cNvSpPr>
          <p:nvPr/>
        </p:nvSpPr>
        <p:spPr>
          <a:xfrm>
            <a:off x="457200" y="1200151"/>
            <a:ext cx="8229600"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altLang="zh-CN" sz="2000" dirty="0"/>
          </a:p>
        </p:txBody>
      </p:sp>
      <p:sp>
        <p:nvSpPr>
          <p:cNvPr id="6" name="Content Placeholder 5">
            <a:extLst>
              <a:ext uri="{FF2B5EF4-FFF2-40B4-BE49-F238E27FC236}">
                <a16:creationId xmlns:a16="http://schemas.microsoft.com/office/drawing/2014/main" id="{5E980A0C-9482-E24F-9F98-A8BE3B8C8503}"/>
              </a:ext>
            </a:extLst>
          </p:cNvPr>
          <p:cNvSpPr>
            <a:spLocks noGrp="1"/>
          </p:cNvSpPr>
          <p:nvPr>
            <p:ph idx="1"/>
          </p:nvPr>
        </p:nvSpPr>
        <p:spPr>
          <a:xfrm>
            <a:off x="395536" y="1131590"/>
            <a:ext cx="8229600" cy="3394472"/>
          </a:xfrm>
        </p:spPr>
        <p:txBody>
          <a:bodyPr>
            <a:normAutofit/>
          </a:bodyPr>
          <a:lstStyle/>
          <a:p>
            <a:pPr marL="342900" lvl="2" indent="-342900"/>
            <a:r>
              <a:rPr lang="en-US" altLang="zh-CN" sz="3200" dirty="0"/>
              <a:t>Mellanox ConnectX-3 Pro 10Gbps RNICs, DCQCN</a:t>
            </a:r>
          </a:p>
          <a:p>
            <a:pPr marL="342900" lvl="2" indent="-342900"/>
            <a:r>
              <a:rPr lang="en-US" altLang="zh-CN" sz="3200" dirty="0"/>
              <a:t>Baselines: DCTCP, DCQCN</a:t>
            </a:r>
          </a:p>
          <a:p>
            <a:pPr marL="800100" lvl="3" indent="-342900"/>
            <a:endParaRPr lang="en-US" altLang="zh-CN" sz="2700" dirty="0"/>
          </a:p>
          <a:p>
            <a:pPr marL="342900" lvl="2" indent="-342900"/>
            <a:endParaRPr lang="en-US" altLang="zh-CN" sz="3200" dirty="0"/>
          </a:p>
          <a:p>
            <a:pPr marL="342900" lvl="2" indent="-342900"/>
            <a:endParaRPr lang="en-US" altLang="zh-CN" sz="3200" dirty="0"/>
          </a:p>
          <a:p>
            <a:pPr lvl="1"/>
            <a:endParaRPr lang="en-US" dirty="0"/>
          </a:p>
        </p:txBody>
      </p:sp>
      <p:sp>
        <p:nvSpPr>
          <p:cNvPr id="7" name="TextBox 6">
            <a:extLst>
              <a:ext uri="{FF2B5EF4-FFF2-40B4-BE49-F238E27FC236}">
                <a16:creationId xmlns:a16="http://schemas.microsoft.com/office/drawing/2014/main" id="{5B8202FF-F6DE-D242-9D4D-C839A0C05950}"/>
              </a:ext>
            </a:extLst>
          </p:cNvPr>
          <p:cNvSpPr txBox="1"/>
          <p:nvPr/>
        </p:nvSpPr>
        <p:spPr>
          <a:xfrm>
            <a:off x="5145437" y="498270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1527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Evaluation-Cluster Experiments</a:t>
            </a:r>
            <a:endParaRPr lang="zh-CN" altLang="en-US" dirty="0"/>
          </a:p>
        </p:txBody>
      </p:sp>
      <p:sp>
        <p:nvSpPr>
          <p:cNvPr id="3" name="内容占位符 2"/>
          <p:cNvSpPr>
            <a:spLocks noGrp="1"/>
          </p:cNvSpPr>
          <p:nvPr>
            <p:ph idx="1"/>
          </p:nvPr>
        </p:nvSpPr>
        <p:spPr/>
        <p:txBody>
          <a:bodyPr>
            <a:normAutofit/>
          </a:bodyPr>
          <a:lstStyle/>
          <a:p>
            <a:pPr marL="342900" lvl="2" indent="-342900"/>
            <a:r>
              <a:rPr lang="en-US" altLang="zh-CN" sz="2000" dirty="0"/>
              <a:t>Each of 16 hosts generates 1MB RPC for random destinations and send 1KB RPC once every ten 1MB RPC</a:t>
            </a:r>
          </a:p>
          <a:p>
            <a:pPr marL="342900" lvl="2" indent="-342900"/>
            <a:endParaRPr lang="en-US" altLang="zh-CN" sz="2000" dirty="0"/>
          </a:p>
          <a:p>
            <a:pPr marL="342900" lvl="2" indent="-342900"/>
            <a:endParaRPr lang="en-US" altLang="zh-CN" sz="2000" dirty="0"/>
          </a:p>
          <a:p>
            <a:pPr lvl="1"/>
            <a:endParaRPr lang="en-US" altLang="zh-CN" dirty="0"/>
          </a:p>
        </p:txBody>
      </p:sp>
      <p:pic>
        <p:nvPicPr>
          <p:cNvPr id="5" name="Picture 4">
            <a:extLst>
              <a:ext uri="{FF2B5EF4-FFF2-40B4-BE49-F238E27FC236}">
                <a16:creationId xmlns:a16="http://schemas.microsoft.com/office/drawing/2014/main" id="{E94B7A50-D7D1-A747-ACC1-B5B0D7338C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1972404"/>
            <a:ext cx="5283200" cy="2628900"/>
          </a:xfrm>
          <a:prstGeom prst="rect">
            <a:avLst/>
          </a:prstGeom>
        </p:spPr>
      </p:pic>
    </p:spTree>
    <p:extLst>
      <p:ext uri="{BB962C8B-B14F-4D97-AF65-F5344CB8AC3E}">
        <p14:creationId xmlns:p14="http://schemas.microsoft.com/office/powerpoint/2010/main" val="2875895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Evaluation-Congestion Response</a:t>
            </a:r>
            <a:endParaRPr lang="zh-CN" altLang="en-US" dirty="0"/>
          </a:p>
        </p:txBody>
      </p:sp>
      <p:sp>
        <p:nvSpPr>
          <p:cNvPr id="7" name="标题 1"/>
          <p:cNvSpPr txBox="1">
            <a:spLocks/>
          </p:cNvSpPr>
          <p:nvPr/>
        </p:nvSpPr>
        <p:spPr>
          <a:xfrm>
            <a:off x="467544" y="195486"/>
            <a:ext cx="8229600" cy="85725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endParaRPr lang="zh-CN" altLang="en-US" sz="2400" dirty="0"/>
          </a:p>
        </p:txBody>
      </p:sp>
      <p:pic>
        <p:nvPicPr>
          <p:cNvPr id="10" name="Content Placeholder 9">
            <a:extLst>
              <a:ext uri="{FF2B5EF4-FFF2-40B4-BE49-F238E27FC236}">
                <a16:creationId xmlns:a16="http://schemas.microsoft.com/office/drawing/2014/main" id="{89F55524-4303-2A44-8CF5-31EB849F3935}"/>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42668"/>
          <a:stretch/>
        </p:blipFill>
        <p:spPr>
          <a:xfrm>
            <a:off x="1979712" y="1203598"/>
            <a:ext cx="4464496" cy="3517156"/>
          </a:xfrm>
        </p:spPr>
      </p:pic>
    </p:spTree>
    <p:extLst>
      <p:ext uri="{BB962C8B-B14F-4D97-AF65-F5344CB8AC3E}">
        <p14:creationId xmlns:p14="http://schemas.microsoft.com/office/powerpoint/2010/main" val="1459496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Evaluation-CPU Utilization</a:t>
            </a:r>
            <a:endParaRPr lang="zh-CN" altLang="en-US" dirty="0"/>
          </a:p>
        </p:txBody>
      </p:sp>
      <p:sp>
        <p:nvSpPr>
          <p:cNvPr id="3" name="内容占位符 2"/>
          <p:cNvSpPr>
            <a:spLocks noGrp="1"/>
          </p:cNvSpPr>
          <p:nvPr>
            <p:ph idx="1"/>
          </p:nvPr>
        </p:nvSpPr>
        <p:spPr/>
        <p:txBody>
          <a:bodyPr>
            <a:normAutofit/>
          </a:bodyPr>
          <a:lstStyle/>
          <a:p>
            <a:pPr marL="457200" lvl="1" indent="0">
              <a:buNone/>
            </a:pPr>
            <a:endParaRPr lang="en-US" altLang="zh-CN" dirty="0"/>
          </a:p>
        </p:txBody>
      </p:sp>
      <p:pic>
        <p:nvPicPr>
          <p:cNvPr id="6" name="Picture 5">
            <a:extLst>
              <a:ext uri="{FF2B5EF4-FFF2-40B4-BE49-F238E27FC236}">
                <a16:creationId xmlns:a16="http://schemas.microsoft.com/office/drawing/2014/main" id="{C1DFD8B5-0AE3-FD4A-AE81-3C069D0294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1225386"/>
            <a:ext cx="5298705" cy="3179223"/>
          </a:xfrm>
          <a:prstGeom prst="rect">
            <a:avLst/>
          </a:prstGeom>
        </p:spPr>
      </p:pic>
    </p:spTree>
    <p:extLst>
      <p:ext uri="{BB962C8B-B14F-4D97-AF65-F5344CB8AC3E}">
        <p14:creationId xmlns:p14="http://schemas.microsoft.com/office/powerpoint/2010/main" val="3613762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eamstimemedium_19473030-300x300.jpg">
            <a:extLst>
              <a:ext uri="{FF2B5EF4-FFF2-40B4-BE49-F238E27FC236}">
                <a16:creationId xmlns:a16="http://schemas.microsoft.com/office/drawing/2014/main" id="{8AD962B5-3C16-704F-BC08-F76132B45D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6372" y="2335270"/>
            <a:ext cx="2450164" cy="2756759"/>
          </a:xfrm>
          <a:prstGeom prst="rect">
            <a:avLst/>
          </a:prstGeom>
        </p:spPr>
      </p:pic>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457200" y="1200151"/>
            <a:ext cx="8229600" cy="3394472"/>
          </a:xfrm>
        </p:spPr>
        <p:txBody>
          <a:bodyPr>
            <a:normAutofit/>
          </a:bodyPr>
          <a:lstStyle/>
          <a:p>
            <a:r>
              <a:rPr lang="en-US" altLang="zh-CN" sz="2400" dirty="0"/>
              <a:t>It is possible to support </a:t>
            </a:r>
            <a:r>
              <a:rPr lang="en-US" altLang="zh-CN" sz="2400" dirty="0" err="1"/>
              <a:t>RoCE</a:t>
            </a:r>
            <a:r>
              <a:rPr lang="en-US" altLang="zh-CN" sz="2400" dirty="0"/>
              <a:t> without relying on PFC</a:t>
            </a:r>
          </a:p>
          <a:p>
            <a:r>
              <a:rPr lang="en-US" altLang="zh-CN" sz="2400" dirty="0"/>
              <a:t>Judicious division of labor between SW and HW to do the congestion control and retransmission, yet retain a low CPU utilization</a:t>
            </a:r>
          </a:p>
          <a:p>
            <a:r>
              <a:rPr lang="en-US" altLang="zh-CN" sz="2400" dirty="0"/>
              <a:t>RoGUE supports RC and UC transport types of CC</a:t>
            </a:r>
          </a:p>
          <a:p>
            <a:r>
              <a:rPr lang="en-US" altLang="zh-CN" sz="2400" dirty="0"/>
              <a:t>Evaluation results validate that </a:t>
            </a:r>
            <a:r>
              <a:rPr lang="en-US" altLang="zh-CN" sz="2400" dirty="0" err="1"/>
              <a:t>RoGUE</a:t>
            </a:r>
            <a:r>
              <a:rPr lang="en-US" altLang="zh-CN" sz="2400" dirty="0"/>
              <a:t> has competitive performance with native </a:t>
            </a:r>
            <a:r>
              <a:rPr lang="en-US" altLang="zh-CN" sz="2400" dirty="0" err="1"/>
              <a:t>RoCE</a:t>
            </a:r>
            <a:endParaRPr lang="zh-CN" altLang="en-US" sz="2400" dirty="0"/>
          </a:p>
        </p:txBody>
      </p:sp>
    </p:spTree>
    <p:extLst>
      <p:ext uri="{BB962C8B-B14F-4D97-AF65-F5344CB8AC3E}">
        <p14:creationId xmlns:p14="http://schemas.microsoft.com/office/powerpoint/2010/main" val="188754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RDMA Overview</a:t>
            </a:r>
            <a:endParaRPr lang="zh-CN" altLang="en-US" dirty="0"/>
          </a:p>
        </p:txBody>
      </p:sp>
      <p:sp>
        <p:nvSpPr>
          <p:cNvPr id="3" name="内容占位符 2"/>
          <p:cNvSpPr>
            <a:spLocks noGrp="1"/>
          </p:cNvSpPr>
          <p:nvPr>
            <p:ph idx="1"/>
          </p:nvPr>
        </p:nvSpPr>
        <p:spPr>
          <a:xfrm>
            <a:off x="457200" y="4011911"/>
            <a:ext cx="8229600" cy="582712"/>
          </a:xfrm>
        </p:spPr>
        <p:txBody>
          <a:bodyPr>
            <a:normAutofit fontScale="62500" lnSpcReduction="20000"/>
          </a:bodyPr>
          <a:lstStyle/>
          <a:p>
            <a:r>
              <a:rPr lang="en-US" altLang="zh-CN" sz="4000" dirty="0" err="1"/>
              <a:t>RoCE</a:t>
            </a:r>
            <a:r>
              <a:rPr lang="en-US" altLang="zh-CN" sz="3600" dirty="0"/>
              <a:t>: </a:t>
            </a:r>
            <a:r>
              <a:rPr lang="en-US" altLang="zh-CN" dirty="0"/>
              <a:t>a protocol that provides RDMA over a </a:t>
            </a:r>
            <a:r>
              <a:rPr lang="en-US" altLang="zh-CN" dirty="0">
                <a:solidFill>
                  <a:srgbClr val="FF0000"/>
                </a:solidFill>
              </a:rPr>
              <a:t>lossless</a:t>
            </a:r>
            <a:r>
              <a:rPr lang="en-US" altLang="zh-CN" dirty="0"/>
              <a:t> Ethernet network</a:t>
            </a:r>
          </a:p>
        </p:txBody>
      </p:sp>
      <p:sp>
        <p:nvSpPr>
          <p:cNvPr id="4" name="圆角矩形 3"/>
          <p:cNvSpPr/>
          <p:nvPr/>
        </p:nvSpPr>
        <p:spPr>
          <a:xfrm>
            <a:off x="611560" y="1059582"/>
            <a:ext cx="2448272" cy="223224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5" name="矩形 4"/>
          <p:cNvSpPr/>
          <p:nvPr/>
        </p:nvSpPr>
        <p:spPr>
          <a:xfrm>
            <a:off x="827584" y="1491630"/>
            <a:ext cx="1512168" cy="4383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a:t>USER</a:t>
            </a:r>
            <a:endParaRPr lang="zh-CN" altLang="en-US" dirty="0"/>
          </a:p>
        </p:txBody>
      </p:sp>
      <p:sp>
        <p:nvSpPr>
          <p:cNvPr id="7" name="矩形 6"/>
          <p:cNvSpPr/>
          <p:nvPr/>
        </p:nvSpPr>
        <p:spPr>
          <a:xfrm>
            <a:off x="827584" y="2064563"/>
            <a:ext cx="1512168" cy="4383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a:t>KERNEL</a:t>
            </a:r>
            <a:endParaRPr lang="zh-CN" altLang="en-US" dirty="0"/>
          </a:p>
        </p:txBody>
      </p:sp>
      <p:sp>
        <p:nvSpPr>
          <p:cNvPr id="8" name="矩形 7"/>
          <p:cNvSpPr/>
          <p:nvPr/>
        </p:nvSpPr>
        <p:spPr>
          <a:xfrm>
            <a:off x="827584" y="2637496"/>
            <a:ext cx="1512168" cy="4383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dirty="0"/>
              <a:t>HARWARE</a:t>
            </a:r>
            <a:endParaRPr lang="zh-CN" altLang="en-US" dirty="0"/>
          </a:p>
        </p:txBody>
      </p:sp>
      <p:sp>
        <p:nvSpPr>
          <p:cNvPr id="6" name="下箭头 5"/>
          <p:cNvSpPr/>
          <p:nvPr/>
        </p:nvSpPr>
        <p:spPr>
          <a:xfrm>
            <a:off x="1547664" y="1929940"/>
            <a:ext cx="144016" cy="134623"/>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10" name="下箭头 9"/>
          <p:cNvSpPr/>
          <p:nvPr/>
        </p:nvSpPr>
        <p:spPr>
          <a:xfrm>
            <a:off x="1547664" y="2496611"/>
            <a:ext cx="144016" cy="140886"/>
          </a:xfrm>
          <a:prstGeom prst="downArrow">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9" name="右弧形箭头 8"/>
          <p:cNvSpPr/>
          <p:nvPr/>
        </p:nvSpPr>
        <p:spPr>
          <a:xfrm>
            <a:off x="2339752" y="1710785"/>
            <a:ext cx="504056" cy="1221005"/>
          </a:xfrm>
          <a:prstGeom prst="curved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solidFill>
                <a:schemeClr val="tx1"/>
              </a:solidFill>
            </a:endParaRPr>
          </a:p>
        </p:txBody>
      </p:sp>
      <p:sp>
        <p:nvSpPr>
          <p:cNvPr id="11" name="TextBox 10"/>
          <p:cNvSpPr txBox="1"/>
          <p:nvPr/>
        </p:nvSpPr>
        <p:spPr>
          <a:xfrm>
            <a:off x="1115616" y="1059582"/>
            <a:ext cx="1584176" cy="461665"/>
          </a:xfrm>
          <a:prstGeom prst="rect">
            <a:avLst/>
          </a:prstGeom>
          <a:noFill/>
        </p:spPr>
        <p:txBody>
          <a:bodyPr wrap="square" rtlCol="0">
            <a:spAutoFit/>
          </a:bodyPr>
          <a:lstStyle/>
          <a:p>
            <a:r>
              <a:rPr lang="en-US" altLang="zh-CN" sz="2400" dirty="0"/>
              <a:t>RDMA</a:t>
            </a:r>
            <a:endParaRPr lang="zh-CN" altLang="en-US" sz="2400" dirty="0"/>
          </a:p>
        </p:txBody>
      </p:sp>
      <p:sp>
        <p:nvSpPr>
          <p:cNvPr id="12" name="圆角矩形 11"/>
          <p:cNvSpPr/>
          <p:nvPr/>
        </p:nvSpPr>
        <p:spPr>
          <a:xfrm>
            <a:off x="3347864" y="1059582"/>
            <a:ext cx="4896544" cy="223224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a:p>
        </p:txBody>
      </p:sp>
      <p:sp>
        <p:nvSpPr>
          <p:cNvPr id="13" name="圆角矩形 12"/>
          <p:cNvSpPr/>
          <p:nvPr/>
        </p:nvSpPr>
        <p:spPr>
          <a:xfrm>
            <a:off x="3779912" y="1491629"/>
            <a:ext cx="1656184" cy="8296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dirty="0"/>
          </a:p>
        </p:txBody>
      </p:sp>
      <p:sp>
        <p:nvSpPr>
          <p:cNvPr id="15" name="TextBox 14"/>
          <p:cNvSpPr txBox="1"/>
          <p:nvPr/>
        </p:nvSpPr>
        <p:spPr>
          <a:xfrm>
            <a:off x="4355976" y="1059582"/>
            <a:ext cx="3168352" cy="461665"/>
          </a:xfrm>
          <a:prstGeom prst="rect">
            <a:avLst/>
          </a:prstGeom>
          <a:noFill/>
        </p:spPr>
        <p:txBody>
          <a:bodyPr wrap="square" rtlCol="0">
            <a:spAutoFit/>
          </a:bodyPr>
          <a:lstStyle/>
          <a:p>
            <a:pPr algn="ctr"/>
            <a:r>
              <a:rPr lang="en-US" altLang="zh-CN" sz="2400" dirty="0"/>
              <a:t>Zero Copy</a:t>
            </a:r>
            <a:endParaRPr lang="zh-CN" altLang="en-US" sz="2400" dirty="0"/>
          </a:p>
        </p:txBody>
      </p:sp>
      <p:pic>
        <p:nvPicPr>
          <p:cNvPr id="1027" name="Picture 3" descr="C:\Users\yueyue\Desktop\serve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7068" y="2247714"/>
            <a:ext cx="605947" cy="746934"/>
          </a:xfrm>
          <a:prstGeom prst="rect">
            <a:avLst/>
          </a:prstGeom>
          <a:noFill/>
          <a:extLst>
            <a:ext uri="{909E8E84-426E-40DD-AFC4-6F175D3DCCD1}">
              <a14:hiddenFill xmlns:a14="http://schemas.microsoft.com/office/drawing/2010/main">
                <a:solidFill>
                  <a:srgbClr val="FFFFFF"/>
                </a:solidFill>
              </a14:hiddenFill>
            </a:ext>
          </a:extLst>
        </p:spPr>
      </p:pic>
      <p:sp>
        <p:nvSpPr>
          <p:cNvPr id="16" name="圆角矩形 15"/>
          <p:cNvSpPr/>
          <p:nvPr/>
        </p:nvSpPr>
        <p:spPr>
          <a:xfrm>
            <a:off x="6156176" y="1491630"/>
            <a:ext cx="1656184" cy="8296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dirty="0"/>
          </a:p>
        </p:txBody>
      </p:sp>
      <p:sp>
        <p:nvSpPr>
          <p:cNvPr id="14" name="TextBox 13"/>
          <p:cNvSpPr txBox="1"/>
          <p:nvPr/>
        </p:nvSpPr>
        <p:spPr>
          <a:xfrm>
            <a:off x="3923928" y="1527653"/>
            <a:ext cx="1368152" cy="369332"/>
          </a:xfrm>
          <a:prstGeom prst="rect">
            <a:avLst/>
          </a:prstGeom>
          <a:noFill/>
        </p:spPr>
        <p:txBody>
          <a:bodyPr wrap="square" rtlCol="0">
            <a:spAutoFit/>
          </a:bodyPr>
          <a:lstStyle/>
          <a:p>
            <a:r>
              <a:rPr lang="en-US" altLang="zh-CN" dirty="0">
                <a:solidFill>
                  <a:schemeClr val="bg1"/>
                </a:solidFill>
              </a:rPr>
              <a:t>Application</a:t>
            </a:r>
            <a:endParaRPr lang="zh-CN" altLang="en-US" dirty="0">
              <a:solidFill>
                <a:schemeClr val="bg1"/>
              </a:solidFill>
            </a:endParaRPr>
          </a:p>
        </p:txBody>
      </p:sp>
      <p:sp>
        <p:nvSpPr>
          <p:cNvPr id="18" name="TextBox 17"/>
          <p:cNvSpPr txBox="1"/>
          <p:nvPr/>
        </p:nvSpPr>
        <p:spPr>
          <a:xfrm>
            <a:off x="6372200" y="1533080"/>
            <a:ext cx="1368152" cy="369332"/>
          </a:xfrm>
          <a:prstGeom prst="rect">
            <a:avLst/>
          </a:prstGeom>
          <a:noFill/>
        </p:spPr>
        <p:txBody>
          <a:bodyPr wrap="square" rtlCol="0">
            <a:spAutoFit/>
          </a:bodyPr>
          <a:lstStyle/>
          <a:p>
            <a:r>
              <a:rPr lang="en-US" altLang="zh-CN" dirty="0">
                <a:solidFill>
                  <a:schemeClr val="bg1"/>
                </a:solidFill>
              </a:rPr>
              <a:t>Application</a:t>
            </a:r>
            <a:endParaRPr lang="zh-CN" altLang="en-US" dirty="0">
              <a:solidFill>
                <a:schemeClr val="bg1"/>
              </a:solidFill>
            </a:endParaRPr>
          </a:p>
        </p:txBody>
      </p:sp>
      <p:sp>
        <p:nvSpPr>
          <p:cNvPr id="17" name="对角圆角矩形 16"/>
          <p:cNvSpPr/>
          <p:nvPr/>
        </p:nvSpPr>
        <p:spPr>
          <a:xfrm>
            <a:off x="4535996" y="1930800"/>
            <a:ext cx="828092" cy="324036"/>
          </a:xfrm>
          <a:prstGeom prst="round2Diag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dirty="0"/>
              <a:t>Buffer</a:t>
            </a:r>
            <a:endParaRPr lang="zh-CN" altLang="en-US" dirty="0"/>
          </a:p>
        </p:txBody>
      </p:sp>
      <p:pic>
        <p:nvPicPr>
          <p:cNvPr id="24" name="Picture 3" descr="C:\Users\yueyue\Desktop\serve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42317" y="2256864"/>
            <a:ext cx="605947" cy="746934"/>
          </a:xfrm>
          <a:prstGeom prst="rect">
            <a:avLst/>
          </a:prstGeom>
          <a:noFill/>
          <a:extLst>
            <a:ext uri="{909E8E84-426E-40DD-AFC4-6F175D3DCCD1}">
              <a14:hiddenFill xmlns:a14="http://schemas.microsoft.com/office/drawing/2010/main">
                <a:solidFill>
                  <a:srgbClr val="FFFFFF"/>
                </a:solidFill>
              </a14:hiddenFill>
            </a:ext>
          </a:extLst>
        </p:spPr>
      </p:pic>
      <p:sp>
        <p:nvSpPr>
          <p:cNvPr id="21" name="对角圆角矩形 20"/>
          <p:cNvSpPr/>
          <p:nvPr/>
        </p:nvSpPr>
        <p:spPr>
          <a:xfrm>
            <a:off x="6228184" y="1923678"/>
            <a:ext cx="828092" cy="324036"/>
          </a:xfrm>
          <a:prstGeom prst="round2Diag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dirty="0"/>
              <a:t>Buffer</a:t>
            </a:r>
            <a:endParaRPr lang="zh-CN" altLang="en-US" dirty="0"/>
          </a:p>
        </p:txBody>
      </p:sp>
      <p:sp>
        <p:nvSpPr>
          <p:cNvPr id="19" name="左右箭头 18"/>
          <p:cNvSpPr/>
          <p:nvPr/>
        </p:nvSpPr>
        <p:spPr>
          <a:xfrm>
            <a:off x="5364088" y="2033255"/>
            <a:ext cx="864096" cy="142451"/>
          </a:xfrm>
          <a:prstGeom prst="lef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zh-CN" altLang="en-US"/>
          </a:p>
        </p:txBody>
      </p:sp>
      <p:sp>
        <p:nvSpPr>
          <p:cNvPr id="22" name="TextBox 21"/>
          <p:cNvSpPr txBox="1"/>
          <p:nvPr/>
        </p:nvSpPr>
        <p:spPr>
          <a:xfrm>
            <a:off x="4211960" y="2931790"/>
            <a:ext cx="4032448" cy="369332"/>
          </a:xfrm>
          <a:prstGeom prst="rect">
            <a:avLst/>
          </a:prstGeom>
          <a:noFill/>
        </p:spPr>
        <p:txBody>
          <a:bodyPr wrap="square" rtlCol="0">
            <a:spAutoFit/>
          </a:bodyPr>
          <a:lstStyle/>
          <a:p>
            <a:r>
              <a:rPr lang="en-US" altLang="zh-CN" dirty="0"/>
              <a:t>Kernel Bypass          Protocol Offload</a:t>
            </a:r>
            <a:endParaRPr lang="zh-CN" altLang="en-US" dirty="0"/>
          </a:p>
        </p:txBody>
      </p:sp>
      <p:sp>
        <p:nvSpPr>
          <p:cNvPr id="23" name="圆角矩形 22"/>
          <p:cNvSpPr/>
          <p:nvPr/>
        </p:nvSpPr>
        <p:spPr>
          <a:xfrm>
            <a:off x="611560" y="3395737"/>
            <a:ext cx="7632848" cy="5040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altLang="zh-CN" dirty="0"/>
              <a:t>Low Latency, High throughput, Low CPU utilization</a:t>
            </a:r>
            <a:endParaRPr lang="zh-CN" altLang="en-US" dirty="0"/>
          </a:p>
        </p:txBody>
      </p:sp>
    </p:spTree>
    <p:extLst>
      <p:ext uri="{BB962C8B-B14F-4D97-AF65-F5344CB8AC3E}">
        <p14:creationId xmlns:p14="http://schemas.microsoft.com/office/powerpoint/2010/main" val="274412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ed Rectangle 30">
            <a:extLst>
              <a:ext uri="{FF2B5EF4-FFF2-40B4-BE49-F238E27FC236}">
                <a16:creationId xmlns:a16="http://schemas.microsoft.com/office/drawing/2014/main" id="{1CFDC6EE-EC8A-FE4A-91BC-A2D721DB8EB7}"/>
              </a:ext>
            </a:extLst>
          </p:cNvPr>
          <p:cNvSpPr/>
          <p:nvPr/>
        </p:nvSpPr>
        <p:spPr>
          <a:xfrm>
            <a:off x="5868144" y="1921439"/>
            <a:ext cx="2348096"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CED03B48-F18F-884E-A424-8D8230C6462A}"/>
              </a:ext>
            </a:extLst>
          </p:cNvPr>
          <p:cNvSpPr>
            <a:spLocks noGrp="1"/>
          </p:cNvSpPr>
          <p:nvPr>
            <p:ph type="title"/>
          </p:nvPr>
        </p:nvSpPr>
        <p:spPr/>
        <p:txBody>
          <a:bodyPr/>
          <a:lstStyle/>
          <a:p>
            <a:r>
              <a:rPr lang="en-US" dirty="0"/>
              <a:t>Priority Flow Control</a:t>
            </a:r>
          </a:p>
        </p:txBody>
      </p:sp>
      <p:sp>
        <p:nvSpPr>
          <p:cNvPr id="75" name="Rectangle 74">
            <a:extLst>
              <a:ext uri="{FF2B5EF4-FFF2-40B4-BE49-F238E27FC236}">
                <a16:creationId xmlns:a16="http://schemas.microsoft.com/office/drawing/2014/main" id="{2F37A584-A7BE-8447-9569-9F8011A779A6}"/>
              </a:ext>
            </a:extLst>
          </p:cNvPr>
          <p:cNvSpPr/>
          <p:nvPr/>
        </p:nvSpPr>
        <p:spPr>
          <a:xfrm>
            <a:off x="733656" y="4011910"/>
            <a:ext cx="7676688" cy="646331"/>
          </a:xfrm>
          <a:prstGeom prst="rect">
            <a:avLst/>
          </a:prstGeom>
        </p:spPr>
        <p:txBody>
          <a:bodyPr wrap="square">
            <a:spAutoFit/>
          </a:bodyPr>
          <a:lstStyle/>
          <a:p>
            <a:r>
              <a:rPr lang="en-US" altLang="zh-CN" dirty="0"/>
              <a:t>RoCE assumes Ethernet network to be lossless – achieved by enabling Priority Flow Control (PFC).</a:t>
            </a:r>
          </a:p>
        </p:txBody>
      </p:sp>
      <p:sp>
        <p:nvSpPr>
          <p:cNvPr id="3" name="Rounded Rectangle 2">
            <a:extLst>
              <a:ext uri="{FF2B5EF4-FFF2-40B4-BE49-F238E27FC236}">
                <a16:creationId xmlns:a16="http://schemas.microsoft.com/office/drawing/2014/main" id="{8020E8F9-8338-DE4D-8F34-626C9407C708}"/>
              </a:ext>
            </a:extLst>
          </p:cNvPr>
          <p:cNvSpPr/>
          <p:nvPr/>
        </p:nvSpPr>
        <p:spPr>
          <a:xfrm>
            <a:off x="755576" y="1921439"/>
            <a:ext cx="2124236"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cxnSp>
        <p:nvCxnSpPr>
          <p:cNvPr id="6" name="Straight Arrow Connector 5">
            <a:extLst>
              <a:ext uri="{FF2B5EF4-FFF2-40B4-BE49-F238E27FC236}">
                <a16:creationId xmlns:a16="http://schemas.microsoft.com/office/drawing/2014/main" id="{CFC4FD5F-C225-CB44-8709-786660A85C7C}"/>
              </a:ext>
            </a:extLst>
          </p:cNvPr>
          <p:cNvCxnSpPr>
            <a:cxnSpLocks/>
            <a:stCxn id="80" idx="3"/>
          </p:cNvCxnSpPr>
          <p:nvPr/>
        </p:nvCxnSpPr>
        <p:spPr>
          <a:xfrm>
            <a:off x="2483768" y="2277158"/>
            <a:ext cx="371721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B9839C29-CD45-1045-80F9-ADDB541B999F}"/>
              </a:ext>
            </a:extLst>
          </p:cNvPr>
          <p:cNvSpPr/>
          <p:nvPr/>
        </p:nvSpPr>
        <p:spPr>
          <a:xfrm>
            <a:off x="1259632" y="2137463"/>
            <a:ext cx="1512168" cy="2880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1" name="Rectangle 50">
            <a:extLst>
              <a:ext uri="{FF2B5EF4-FFF2-40B4-BE49-F238E27FC236}">
                <a16:creationId xmlns:a16="http://schemas.microsoft.com/office/drawing/2014/main" id="{E09DBD2C-B879-A64F-A160-76DB8C7D146B}"/>
              </a:ext>
            </a:extLst>
          </p:cNvPr>
          <p:cNvSpPr/>
          <p:nvPr/>
        </p:nvSpPr>
        <p:spPr>
          <a:xfrm>
            <a:off x="6012160" y="2137463"/>
            <a:ext cx="1512168" cy="2880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1" name="TextBox 10">
            <a:extLst>
              <a:ext uri="{FF2B5EF4-FFF2-40B4-BE49-F238E27FC236}">
                <a16:creationId xmlns:a16="http://schemas.microsoft.com/office/drawing/2014/main" id="{10E6C947-BF2C-C048-81ED-802B36782BF5}"/>
              </a:ext>
            </a:extLst>
          </p:cNvPr>
          <p:cNvSpPr txBox="1"/>
          <p:nvPr/>
        </p:nvSpPr>
        <p:spPr>
          <a:xfrm>
            <a:off x="899592" y="1275606"/>
            <a:ext cx="1944216" cy="461665"/>
          </a:xfrm>
          <a:prstGeom prst="rect">
            <a:avLst/>
          </a:prstGeom>
          <a:noFill/>
        </p:spPr>
        <p:txBody>
          <a:bodyPr wrap="square" rtlCol="0">
            <a:spAutoFit/>
          </a:bodyPr>
          <a:lstStyle/>
          <a:p>
            <a:r>
              <a:rPr lang="en-US" sz="2400" dirty="0"/>
              <a:t>Server/Switch</a:t>
            </a:r>
          </a:p>
        </p:txBody>
      </p:sp>
      <p:sp>
        <p:nvSpPr>
          <p:cNvPr id="52" name="TextBox 51">
            <a:extLst>
              <a:ext uri="{FF2B5EF4-FFF2-40B4-BE49-F238E27FC236}">
                <a16:creationId xmlns:a16="http://schemas.microsoft.com/office/drawing/2014/main" id="{5CD12A87-B384-AB42-B9E0-120C3F91E12F}"/>
              </a:ext>
            </a:extLst>
          </p:cNvPr>
          <p:cNvSpPr txBox="1"/>
          <p:nvPr/>
        </p:nvSpPr>
        <p:spPr>
          <a:xfrm>
            <a:off x="5904148" y="1277101"/>
            <a:ext cx="1944216" cy="461665"/>
          </a:xfrm>
          <a:prstGeom prst="rect">
            <a:avLst/>
          </a:prstGeom>
          <a:noFill/>
        </p:spPr>
        <p:txBody>
          <a:bodyPr wrap="square" rtlCol="0">
            <a:spAutoFit/>
          </a:bodyPr>
          <a:lstStyle/>
          <a:p>
            <a:r>
              <a:rPr lang="en-US" sz="2400" dirty="0"/>
              <a:t>Switch/Server</a:t>
            </a:r>
          </a:p>
        </p:txBody>
      </p:sp>
      <p:grpSp>
        <p:nvGrpSpPr>
          <p:cNvPr id="95" name="Group 94">
            <a:extLst>
              <a:ext uri="{FF2B5EF4-FFF2-40B4-BE49-F238E27FC236}">
                <a16:creationId xmlns:a16="http://schemas.microsoft.com/office/drawing/2014/main" id="{D8BFF858-ABAF-154F-AF41-FF655404A7FA}"/>
              </a:ext>
            </a:extLst>
          </p:cNvPr>
          <p:cNvGrpSpPr/>
          <p:nvPr/>
        </p:nvGrpSpPr>
        <p:grpSpPr>
          <a:xfrm>
            <a:off x="1907704" y="2133142"/>
            <a:ext cx="864096" cy="288032"/>
            <a:chOff x="1907704" y="3215501"/>
            <a:chExt cx="864096" cy="288032"/>
          </a:xfrm>
          <a:solidFill>
            <a:srgbClr val="FF0000"/>
          </a:solidFill>
        </p:grpSpPr>
        <p:sp>
          <p:nvSpPr>
            <p:cNvPr id="32" name="Rounded Rectangle 31">
              <a:extLst>
                <a:ext uri="{FF2B5EF4-FFF2-40B4-BE49-F238E27FC236}">
                  <a16:creationId xmlns:a16="http://schemas.microsoft.com/office/drawing/2014/main" id="{80779059-A6C8-B54D-B491-3427EA5F7481}"/>
                </a:ext>
              </a:extLst>
            </p:cNvPr>
            <p:cNvSpPr/>
            <p:nvPr/>
          </p:nvSpPr>
          <p:spPr>
            <a:xfrm>
              <a:off x="2483768" y="321550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ounded Rectangle 79">
              <a:extLst>
                <a:ext uri="{FF2B5EF4-FFF2-40B4-BE49-F238E27FC236}">
                  <a16:creationId xmlns:a16="http://schemas.microsoft.com/office/drawing/2014/main" id="{C2FB876A-3E9D-2542-BC3A-4121A6BEF614}"/>
                </a:ext>
              </a:extLst>
            </p:cNvPr>
            <p:cNvSpPr/>
            <p:nvPr/>
          </p:nvSpPr>
          <p:spPr>
            <a:xfrm>
              <a:off x="2195736" y="321550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ounded Rectangle 80">
              <a:extLst>
                <a:ext uri="{FF2B5EF4-FFF2-40B4-BE49-F238E27FC236}">
                  <a16:creationId xmlns:a16="http://schemas.microsoft.com/office/drawing/2014/main" id="{33772795-6CAF-1947-AE49-3CD1487CAC35}"/>
                </a:ext>
              </a:extLst>
            </p:cNvPr>
            <p:cNvSpPr/>
            <p:nvPr/>
          </p:nvSpPr>
          <p:spPr>
            <a:xfrm>
              <a:off x="1907704" y="321550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9" name="Group 118">
            <a:extLst>
              <a:ext uri="{FF2B5EF4-FFF2-40B4-BE49-F238E27FC236}">
                <a16:creationId xmlns:a16="http://schemas.microsoft.com/office/drawing/2014/main" id="{2B5653D7-3EE3-D442-A56F-ED9AA19AEA59}"/>
              </a:ext>
            </a:extLst>
          </p:cNvPr>
          <p:cNvGrpSpPr/>
          <p:nvPr/>
        </p:nvGrpSpPr>
        <p:grpSpPr>
          <a:xfrm>
            <a:off x="6012160" y="2133142"/>
            <a:ext cx="1162817" cy="292353"/>
            <a:chOff x="6012160" y="3215501"/>
            <a:chExt cx="1162817" cy="292353"/>
          </a:xfrm>
        </p:grpSpPr>
        <p:grpSp>
          <p:nvGrpSpPr>
            <p:cNvPr id="96" name="Group 95">
              <a:extLst>
                <a:ext uri="{FF2B5EF4-FFF2-40B4-BE49-F238E27FC236}">
                  <a16:creationId xmlns:a16="http://schemas.microsoft.com/office/drawing/2014/main" id="{47E7D476-4226-5F4D-B993-03F395D1F131}"/>
                </a:ext>
              </a:extLst>
            </p:cNvPr>
            <p:cNvGrpSpPr/>
            <p:nvPr/>
          </p:nvGrpSpPr>
          <p:grpSpPr>
            <a:xfrm>
              <a:off x="6012160" y="3219822"/>
              <a:ext cx="864096" cy="288032"/>
              <a:chOff x="1907704" y="3215501"/>
              <a:chExt cx="864096" cy="288032"/>
            </a:xfrm>
          </p:grpSpPr>
          <p:sp>
            <p:nvSpPr>
              <p:cNvPr id="97" name="Rounded Rectangle 96">
                <a:extLst>
                  <a:ext uri="{FF2B5EF4-FFF2-40B4-BE49-F238E27FC236}">
                    <a16:creationId xmlns:a16="http://schemas.microsoft.com/office/drawing/2014/main" id="{00EE0287-B284-2D45-8F0F-1399790164C1}"/>
                  </a:ext>
                </a:extLst>
              </p:cNvPr>
              <p:cNvSpPr/>
              <p:nvPr/>
            </p:nvSpPr>
            <p:spPr>
              <a:xfrm>
                <a:off x="2483768" y="3215501"/>
                <a:ext cx="288032" cy="2880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a:extLst>
                  <a:ext uri="{FF2B5EF4-FFF2-40B4-BE49-F238E27FC236}">
                    <a16:creationId xmlns:a16="http://schemas.microsoft.com/office/drawing/2014/main" id="{6B3CB1D0-70BE-9641-ACEF-DD9E611AEE99}"/>
                  </a:ext>
                </a:extLst>
              </p:cNvPr>
              <p:cNvSpPr/>
              <p:nvPr/>
            </p:nvSpPr>
            <p:spPr>
              <a:xfrm>
                <a:off x="2195736" y="3215501"/>
                <a:ext cx="288032" cy="2880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ounded Rectangle 98">
                <a:extLst>
                  <a:ext uri="{FF2B5EF4-FFF2-40B4-BE49-F238E27FC236}">
                    <a16:creationId xmlns:a16="http://schemas.microsoft.com/office/drawing/2014/main" id="{0D1FA692-CFF4-B048-A837-3B02BF6AA7C4}"/>
                  </a:ext>
                </a:extLst>
              </p:cNvPr>
              <p:cNvSpPr/>
              <p:nvPr/>
            </p:nvSpPr>
            <p:spPr>
              <a:xfrm>
                <a:off x="1907704" y="3215501"/>
                <a:ext cx="288032" cy="2880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Rounded Rectangle 117">
              <a:extLst>
                <a:ext uri="{FF2B5EF4-FFF2-40B4-BE49-F238E27FC236}">
                  <a16:creationId xmlns:a16="http://schemas.microsoft.com/office/drawing/2014/main" id="{966C9EE3-AFE0-0647-924A-0031E5E48303}"/>
                </a:ext>
              </a:extLst>
            </p:cNvPr>
            <p:cNvSpPr/>
            <p:nvPr/>
          </p:nvSpPr>
          <p:spPr>
            <a:xfrm>
              <a:off x="6886945" y="3215501"/>
              <a:ext cx="288032" cy="2880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2" name="Group 121">
            <a:extLst>
              <a:ext uri="{FF2B5EF4-FFF2-40B4-BE49-F238E27FC236}">
                <a16:creationId xmlns:a16="http://schemas.microsoft.com/office/drawing/2014/main" id="{5B37198E-F066-F94C-A885-329766605A18}"/>
              </a:ext>
            </a:extLst>
          </p:cNvPr>
          <p:cNvGrpSpPr/>
          <p:nvPr/>
        </p:nvGrpSpPr>
        <p:grpSpPr>
          <a:xfrm>
            <a:off x="1905813" y="2137463"/>
            <a:ext cx="864096" cy="288032"/>
            <a:chOff x="1907704" y="3215501"/>
            <a:chExt cx="864096" cy="288032"/>
          </a:xfrm>
          <a:solidFill>
            <a:srgbClr val="FF0000"/>
          </a:solidFill>
        </p:grpSpPr>
        <p:sp>
          <p:nvSpPr>
            <p:cNvPr id="123" name="Rounded Rectangle 122">
              <a:extLst>
                <a:ext uri="{FF2B5EF4-FFF2-40B4-BE49-F238E27FC236}">
                  <a16:creationId xmlns:a16="http://schemas.microsoft.com/office/drawing/2014/main" id="{2CD3ECDD-20D1-5C46-89AE-4EAA994B40BC}"/>
                </a:ext>
              </a:extLst>
            </p:cNvPr>
            <p:cNvSpPr/>
            <p:nvPr/>
          </p:nvSpPr>
          <p:spPr>
            <a:xfrm>
              <a:off x="2483768" y="321550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a:extLst>
                <a:ext uri="{FF2B5EF4-FFF2-40B4-BE49-F238E27FC236}">
                  <a16:creationId xmlns:a16="http://schemas.microsoft.com/office/drawing/2014/main" id="{F57FCCA6-3463-D248-B144-5FA544DD8E69}"/>
                </a:ext>
              </a:extLst>
            </p:cNvPr>
            <p:cNvSpPr/>
            <p:nvPr/>
          </p:nvSpPr>
          <p:spPr>
            <a:xfrm>
              <a:off x="2195736" y="321550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ounded Rectangle 124">
              <a:extLst>
                <a:ext uri="{FF2B5EF4-FFF2-40B4-BE49-F238E27FC236}">
                  <a16:creationId xmlns:a16="http://schemas.microsoft.com/office/drawing/2014/main" id="{6B9214B1-997D-EE42-AE9B-5380423ADE68}"/>
                </a:ext>
              </a:extLst>
            </p:cNvPr>
            <p:cNvSpPr/>
            <p:nvPr/>
          </p:nvSpPr>
          <p:spPr>
            <a:xfrm>
              <a:off x="1907704" y="321550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95483FF6-56D5-E846-8EAE-FC460768E31D}"/>
              </a:ext>
            </a:extLst>
          </p:cNvPr>
          <p:cNvGrpSpPr/>
          <p:nvPr/>
        </p:nvGrpSpPr>
        <p:grpSpPr>
          <a:xfrm>
            <a:off x="1907704" y="2137463"/>
            <a:ext cx="864096" cy="288032"/>
            <a:chOff x="1911622" y="2855461"/>
            <a:chExt cx="864096" cy="288032"/>
          </a:xfrm>
          <a:solidFill>
            <a:srgbClr val="FF0000"/>
          </a:solidFill>
        </p:grpSpPr>
        <p:sp>
          <p:nvSpPr>
            <p:cNvPr id="129" name="Rounded Rectangle 128">
              <a:extLst>
                <a:ext uri="{FF2B5EF4-FFF2-40B4-BE49-F238E27FC236}">
                  <a16:creationId xmlns:a16="http://schemas.microsoft.com/office/drawing/2014/main" id="{B958FFCB-28EA-7741-8459-0D4338D4C1A2}"/>
                </a:ext>
              </a:extLst>
            </p:cNvPr>
            <p:cNvSpPr/>
            <p:nvPr/>
          </p:nvSpPr>
          <p:spPr>
            <a:xfrm>
              <a:off x="2487686" y="285546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highlight>
                  <a:srgbClr val="FF0000"/>
                </a:highlight>
              </a:endParaRPr>
            </a:p>
          </p:txBody>
        </p:sp>
        <p:sp>
          <p:nvSpPr>
            <p:cNvPr id="130" name="Rounded Rectangle 129">
              <a:extLst>
                <a:ext uri="{FF2B5EF4-FFF2-40B4-BE49-F238E27FC236}">
                  <a16:creationId xmlns:a16="http://schemas.microsoft.com/office/drawing/2014/main" id="{5590FF33-91D8-6D4F-8F24-F3C36B23E06B}"/>
                </a:ext>
              </a:extLst>
            </p:cNvPr>
            <p:cNvSpPr/>
            <p:nvPr/>
          </p:nvSpPr>
          <p:spPr>
            <a:xfrm>
              <a:off x="2199654" y="285546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00"/>
                </a:highlight>
              </a:endParaRPr>
            </a:p>
          </p:txBody>
        </p:sp>
        <p:sp>
          <p:nvSpPr>
            <p:cNvPr id="131" name="Rounded Rectangle 130">
              <a:extLst>
                <a:ext uri="{FF2B5EF4-FFF2-40B4-BE49-F238E27FC236}">
                  <a16:creationId xmlns:a16="http://schemas.microsoft.com/office/drawing/2014/main" id="{B6C7DF35-A90A-4D41-9E65-EF7FEB867DC2}"/>
                </a:ext>
              </a:extLst>
            </p:cNvPr>
            <p:cNvSpPr/>
            <p:nvPr/>
          </p:nvSpPr>
          <p:spPr>
            <a:xfrm>
              <a:off x="1911622" y="2855461"/>
              <a:ext cx="288032" cy="288032"/>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highlight>
                  <a:srgbClr val="FF0000"/>
                </a:highlight>
              </a:endParaRPr>
            </a:p>
          </p:txBody>
        </p:sp>
      </p:grpSp>
      <p:cxnSp>
        <p:nvCxnSpPr>
          <p:cNvPr id="10" name="Straight Arrow Connector 9">
            <a:extLst>
              <a:ext uri="{FF2B5EF4-FFF2-40B4-BE49-F238E27FC236}">
                <a16:creationId xmlns:a16="http://schemas.microsoft.com/office/drawing/2014/main" id="{9DDE7DB9-ABF6-504B-8DF4-D9C6F6071929}"/>
              </a:ext>
            </a:extLst>
          </p:cNvPr>
          <p:cNvCxnSpPr>
            <a:cxnSpLocks/>
          </p:cNvCxnSpPr>
          <p:nvPr/>
        </p:nvCxnSpPr>
        <p:spPr>
          <a:xfrm flipH="1">
            <a:off x="2768018" y="2425495"/>
            <a:ext cx="325252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6" name="Rounded Rectangle 125">
            <a:extLst>
              <a:ext uri="{FF2B5EF4-FFF2-40B4-BE49-F238E27FC236}">
                <a16:creationId xmlns:a16="http://schemas.microsoft.com/office/drawing/2014/main" id="{88FF740D-8D9B-F34D-B572-A5C18F681960}"/>
              </a:ext>
            </a:extLst>
          </p:cNvPr>
          <p:cNvSpPr/>
          <p:nvPr/>
        </p:nvSpPr>
        <p:spPr>
          <a:xfrm>
            <a:off x="6048163" y="2355726"/>
            <a:ext cx="1404157" cy="2880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Pause frame</a:t>
            </a:r>
            <a:endParaRPr lang="en-US" dirty="0"/>
          </a:p>
        </p:txBody>
      </p:sp>
      <p:sp>
        <p:nvSpPr>
          <p:cNvPr id="77" name="Rounded Rectangle 76">
            <a:extLst>
              <a:ext uri="{FF2B5EF4-FFF2-40B4-BE49-F238E27FC236}">
                <a16:creationId xmlns:a16="http://schemas.microsoft.com/office/drawing/2014/main" id="{E94B2AC8-5725-1E40-A702-CEBCCF1C9D58}"/>
              </a:ext>
            </a:extLst>
          </p:cNvPr>
          <p:cNvSpPr/>
          <p:nvPr/>
        </p:nvSpPr>
        <p:spPr>
          <a:xfrm>
            <a:off x="4143068" y="1995686"/>
            <a:ext cx="288032" cy="28803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highlight>
                <a:srgbClr val="FF0000"/>
              </a:highlight>
            </a:endParaRPr>
          </a:p>
        </p:txBody>
      </p:sp>
      <p:sp>
        <p:nvSpPr>
          <p:cNvPr id="4" name="TextBox 3">
            <a:extLst>
              <a:ext uri="{FF2B5EF4-FFF2-40B4-BE49-F238E27FC236}">
                <a16:creationId xmlns:a16="http://schemas.microsoft.com/office/drawing/2014/main" id="{CDBB58DC-D54F-3641-A3AF-CC7441A0FCFA}"/>
              </a:ext>
            </a:extLst>
          </p:cNvPr>
          <p:cNvSpPr txBox="1"/>
          <p:nvPr/>
        </p:nvSpPr>
        <p:spPr>
          <a:xfrm>
            <a:off x="7384026" y="3814916"/>
            <a:ext cx="184731" cy="369332"/>
          </a:xfrm>
          <a:prstGeom prst="rect">
            <a:avLst/>
          </a:prstGeom>
          <a:noFill/>
        </p:spPr>
        <p:txBody>
          <a:bodyPr wrap="none" rtlCol="0">
            <a:spAutoFit/>
          </a:bodyPr>
          <a:lstStyle/>
          <a:p>
            <a:endParaRPr lang="en-US" dirty="0"/>
          </a:p>
        </p:txBody>
      </p:sp>
      <p:cxnSp>
        <p:nvCxnSpPr>
          <p:cNvPr id="117" name="Straight Connector 116">
            <a:extLst>
              <a:ext uri="{FF2B5EF4-FFF2-40B4-BE49-F238E27FC236}">
                <a16:creationId xmlns:a16="http://schemas.microsoft.com/office/drawing/2014/main" id="{C46A64D1-198B-8047-957E-4EC722D8A2B8}"/>
              </a:ext>
            </a:extLst>
          </p:cNvPr>
          <p:cNvCxnSpPr>
            <a:cxnSpLocks/>
          </p:cNvCxnSpPr>
          <p:nvPr/>
        </p:nvCxnSpPr>
        <p:spPr>
          <a:xfrm>
            <a:off x="6886945" y="1635646"/>
            <a:ext cx="0" cy="1221897"/>
          </a:xfrm>
          <a:prstGeom prst="line">
            <a:avLst/>
          </a:prstGeom>
          <a:ln w="57150"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151535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26"/>
                                        </p:tgtEl>
                                        <p:attrNameLst>
                                          <p:attrName>style.visibility</p:attrName>
                                        </p:attrNameLst>
                                      </p:cBhvr>
                                      <p:to>
                                        <p:strVal val="visible"/>
                                      </p:to>
                                    </p:set>
                                  </p:childTnLst>
                                </p:cTn>
                              </p:par>
                              <p:par>
                                <p:cTn id="7" presetID="35" presetClass="path" presetSubtype="0" accel="50000" decel="50000" fill="hold" grpId="0" nodeType="withEffect">
                                  <p:stCondLst>
                                    <p:cond delay="0"/>
                                  </p:stCondLst>
                                  <p:childTnLst>
                                    <p:animMotion origin="layout" path="M -4.44444E-6 -2.46914E-6 L -0.46684 -0.00154 " pathEditMode="relative" rAng="0" ptsTypes="AA">
                                      <p:cBhvr>
                                        <p:cTn id="8" dur="2000" fill="hold"/>
                                        <p:tgtEl>
                                          <p:spTgt spid="126"/>
                                        </p:tgtEl>
                                        <p:attrNameLst>
                                          <p:attrName>ppt_x</p:attrName>
                                          <p:attrName>ppt_y</p:attrName>
                                        </p:attrNameLst>
                                      </p:cBhvr>
                                      <p:rCtr x="-23351" y="-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12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Motivation</a:t>
            </a:r>
            <a:endParaRPr lang="zh-CN" altLang="en-US" dirty="0"/>
          </a:p>
        </p:txBody>
      </p:sp>
      <p:sp>
        <p:nvSpPr>
          <p:cNvPr id="3" name="内容占位符 2"/>
          <p:cNvSpPr>
            <a:spLocks noGrp="1"/>
          </p:cNvSpPr>
          <p:nvPr>
            <p:ph idx="1"/>
          </p:nvPr>
        </p:nvSpPr>
        <p:spPr>
          <a:xfrm>
            <a:off x="457200" y="1200151"/>
            <a:ext cx="4474840" cy="3394472"/>
          </a:xfrm>
        </p:spPr>
        <p:txBody>
          <a:bodyPr>
            <a:normAutofit/>
          </a:bodyPr>
          <a:lstStyle/>
          <a:p>
            <a:r>
              <a:rPr lang="en-US" altLang="zh-CN" sz="2400" dirty="0"/>
              <a:t>Data center providers are reluctant to enable PFC</a:t>
            </a:r>
          </a:p>
          <a:p>
            <a:pPr lvl="1"/>
            <a:r>
              <a:rPr lang="en-US" altLang="zh-CN" sz="2000" dirty="0"/>
              <a:t>Instead, isolate RDMA traffic and TCP traffic</a:t>
            </a:r>
          </a:p>
          <a:p>
            <a:pPr lvl="1"/>
            <a:endParaRPr lang="en-US" altLang="zh-CN" sz="2000" dirty="0"/>
          </a:p>
          <a:p>
            <a:r>
              <a:rPr lang="en-US" altLang="zh-CN" sz="2400" dirty="0"/>
              <a:t>RDMA has not seen the uptake it deserves</a:t>
            </a:r>
          </a:p>
          <a:p>
            <a:pPr marL="457200" lvl="1" indent="0">
              <a:buNone/>
            </a:pPr>
            <a:endParaRPr lang="en-US" altLang="zh-CN" sz="2000" dirty="0"/>
          </a:p>
          <a:p>
            <a:pPr lvl="1"/>
            <a:endParaRPr lang="en-US" altLang="zh-CN" sz="2000" dirty="0"/>
          </a:p>
        </p:txBody>
      </p:sp>
      <p:sp>
        <p:nvSpPr>
          <p:cNvPr id="4" name="矩形 3"/>
          <p:cNvSpPr/>
          <p:nvPr/>
        </p:nvSpPr>
        <p:spPr>
          <a:xfrm>
            <a:off x="4757442" y="2499742"/>
            <a:ext cx="3030246" cy="646331"/>
          </a:xfrm>
          <a:prstGeom prst="rect">
            <a:avLst/>
          </a:prstGeom>
          <a:noFill/>
        </p:spPr>
        <p:txBody>
          <a:bodyPr wrap="square" lIns="91440" tIns="45720" rIns="91440" bIns="45720">
            <a:spAutoFit/>
          </a:bodyPr>
          <a:lstStyle/>
          <a:p>
            <a:pPr algn="ctr"/>
            <a:r>
              <a:rPr lang="en-US" altLang="zh-CN"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HOL Blocking</a:t>
            </a:r>
            <a:endParaRPr lang="zh-CN" altLang="en-U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矩形 4"/>
          <p:cNvSpPr/>
          <p:nvPr/>
        </p:nvSpPr>
        <p:spPr>
          <a:xfrm>
            <a:off x="6335432" y="3003798"/>
            <a:ext cx="2904514" cy="830997"/>
          </a:xfrm>
          <a:prstGeom prst="rect">
            <a:avLst/>
          </a:prstGeom>
          <a:noFill/>
        </p:spPr>
        <p:txBody>
          <a:bodyPr wrap="none" lIns="91440" tIns="45720" rIns="91440" bIns="45720">
            <a:spAutoFit/>
          </a:bodyPr>
          <a:lstStyle/>
          <a:p>
            <a:pPr algn="ctr"/>
            <a:r>
              <a:rPr lang="en-US" altLang="zh-CN"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Unfairness</a:t>
            </a:r>
            <a:endParaRPr lang="zh-CN"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026" name="Picture 2" descr="C:\Users\yueyue\Desktop\deadloc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5445" y="1419352"/>
            <a:ext cx="1944483" cy="1115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6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additive="base">
                                        <p:cTn id="2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additive="base">
                                        <p:cTn id="3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TextBox 3"/>
          <p:cNvSpPr txBox="1"/>
          <p:nvPr/>
        </p:nvSpPr>
        <p:spPr>
          <a:xfrm>
            <a:off x="251520" y="1131590"/>
            <a:ext cx="8784976" cy="1200329"/>
          </a:xfrm>
          <a:prstGeom prst="rect">
            <a:avLst/>
          </a:prstGeom>
          <a:noFill/>
        </p:spPr>
        <p:txBody>
          <a:bodyPr wrap="square" rtlCol="0">
            <a:spAutoFit/>
          </a:bodyPr>
          <a:lstStyle/>
          <a:p>
            <a:pPr marL="0" lvl="1" algn="ctr"/>
            <a:r>
              <a:rPr lang="en-US" altLang="zh-CN" sz="3600" dirty="0"/>
              <a:t>Can we run RDMA over generic Ethernet network without any reliance on PFC ?</a:t>
            </a:r>
          </a:p>
        </p:txBody>
      </p:sp>
    </p:spTree>
    <p:extLst>
      <p:ext uri="{BB962C8B-B14F-4D97-AF65-F5344CB8AC3E}">
        <p14:creationId xmlns:p14="http://schemas.microsoft.com/office/powerpoint/2010/main" val="3001809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 8"/>
          <p:cNvSpPr/>
          <p:nvPr/>
        </p:nvSpPr>
        <p:spPr>
          <a:xfrm>
            <a:off x="179512" y="2787774"/>
            <a:ext cx="3960440" cy="1800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CN" altLang="en-US">
              <a:solidFill>
                <a:srgbClr val="FF0000"/>
              </a:solidFill>
            </a:endParaRPr>
          </a:p>
        </p:txBody>
      </p:sp>
      <p:sp>
        <p:nvSpPr>
          <p:cNvPr id="2" name="标题 1"/>
          <p:cNvSpPr>
            <a:spLocks noGrp="1"/>
          </p:cNvSpPr>
          <p:nvPr>
            <p:ph type="title"/>
          </p:nvPr>
        </p:nvSpPr>
        <p:spPr/>
        <p:txBody>
          <a:bodyPr/>
          <a:lstStyle/>
          <a:p>
            <a:endParaRPr lang="zh-CN" altLang="en-US"/>
          </a:p>
        </p:txBody>
      </p:sp>
      <p:sp>
        <p:nvSpPr>
          <p:cNvPr id="4" name="TextBox 3"/>
          <p:cNvSpPr txBox="1"/>
          <p:nvPr/>
        </p:nvSpPr>
        <p:spPr>
          <a:xfrm>
            <a:off x="251520" y="1131590"/>
            <a:ext cx="8784976" cy="1200329"/>
          </a:xfrm>
          <a:prstGeom prst="rect">
            <a:avLst/>
          </a:prstGeom>
          <a:noFill/>
        </p:spPr>
        <p:txBody>
          <a:bodyPr wrap="square" rtlCol="0">
            <a:spAutoFit/>
          </a:bodyPr>
          <a:lstStyle/>
          <a:p>
            <a:pPr marL="0" lvl="1" algn="ctr"/>
            <a:r>
              <a:rPr lang="en-US" altLang="zh-CN" sz="3600" dirty="0"/>
              <a:t>Can we run RDMA over generic Ethernet network without any reliance on PFC ?</a:t>
            </a:r>
          </a:p>
        </p:txBody>
      </p:sp>
      <p:sp>
        <p:nvSpPr>
          <p:cNvPr id="7" name="TextBox 6"/>
          <p:cNvSpPr txBox="1"/>
          <p:nvPr/>
        </p:nvSpPr>
        <p:spPr>
          <a:xfrm>
            <a:off x="971600" y="2789515"/>
            <a:ext cx="2736304" cy="646331"/>
          </a:xfrm>
          <a:prstGeom prst="rect">
            <a:avLst/>
          </a:prstGeom>
          <a:noFill/>
        </p:spPr>
        <p:txBody>
          <a:bodyPr wrap="square" rtlCol="0">
            <a:spAutoFit/>
          </a:bodyPr>
          <a:lstStyle/>
          <a:p>
            <a:r>
              <a:rPr lang="en-US" altLang="zh-CN" sz="3600" dirty="0" err="1"/>
              <a:t>RoCE</a:t>
            </a:r>
            <a:r>
              <a:rPr lang="en-US" altLang="zh-CN" sz="3600" dirty="0"/>
              <a:t> + PFC</a:t>
            </a:r>
            <a:endParaRPr lang="zh-CN" altLang="en-US" sz="3600" dirty="0"/>
          </a:p>
        </p:txBody>
      </p:sp>
      <p:sp>
        <p:nvSpPr>
          <p:cNvPr id="8" name="TextBox 7"/>
          <p:cNvSpPr txBox="1"/>
          <p:nvPr/>
        </p:nvSpPr>
        <p:spPr>
          <a:xfrm>
            <a:off x="457200" y="3579862"/>
            <a:ext cx="3106688" cy="707886"/>
          </a:xfrm>
          <a:prstGeom prst="rect">
            <a:avLst/>
          </a:prstGeom>
          <a:noFill/>
        </p:spPr>
        <p:txBody>
          <a:bodyPr wrap="square" rtlCol="0">
            <a:spAutoFit/>
          </a:bodyPr>
          <a:lstStyle/>
          <a:p>
            <a:r>
              <a:rPr lang="en-US" altLang="zh-CN" sz="2000" dirty="0"/>
              <a:t>Congestion Control</a:t>
            </a:r>
          </a:p>
          <a:p>
            <a:r>
              <a:rPr lang="en-US" altLang="zh-CN" sz="2000" dirty="0"/>
              <a:t>No packet drop </a:t>
            </a:r>
            <a:endParaRPr lang="zh-CN" altLang="en-US" sz="2000" dirty="0"/>
          </a:p>
        </p:txBody>
      </p:sp>
      <p:sp>
        <p:nvSpPr>
          <p:cNvPr id="10" name="圆角矩形 9"/>
          <p:cNvSpPr/>
          <p:nvPr/>
        </p:nvSpPr>
        <p:spPr>
          <a:xfrm>
            <a:off x="4355976" y="2787774"/>
            <a:ext cx="4680520" cy="1800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CN" altLang="en-US">
              <a:solidFill>
                <a:srgbClr val="FF0000"/>
              </a:solidFill>
            </a:endParaRPr>
          </a:p>
        </p:txBody>
      </p:sp>
      <p:sp>
        <p:nvSpPr>
          <p:cNvPr id="11" name="TextBox 10"/>
          <p:cNvSpPr txBox="1"/>
          <p:nvPr/>
        </p:nvSpPr>
        <p:spPr>
          <a:xfrm>
            <a:off x="4499992" y="3572311"/>
            <a:ext cx="4536504" cy="1015663"/>
          </a:xfrm>
          <a:prstGeom prst="rect">
            <a:avLst/>
          </a:prstGeom>
          <a:noFill/>
        </p:spPr>
        <p:txBody>
          <a:bodyPr wrap="square" rtlCol="0">
            <a:spAutoFit/>
          </a:bodyPr>
          <a:lstStyle/>
          <a:p>
            <a:r>
              <a:rPr lang="en-US" altLang="zh-CN" sz="2000" dirty="0"/>
              <a:t>Congestion Control</a:t>
            </a:r>
          </a:p>
          <a:p>
            <a:r>
              <a:rPr lang="en-US" altLang="zh-CN" sz="2000" dirty="0"/>
              <a:t>Retransmission</a:t>
            </a:r>
          </a:p>
          <a:p>
            <a:r>
              <a:rPr lang="en-US" altLang="zh-CN" sz="2000" u="sng" dirty="0"/>
              <a:t>yet retain low latency, CPU utilization</a:t>
            </a:r>
            <a:endParaRPr lang="zh-CN" altLang="en-US" sz="2000" u="sng" dirty="0"/>
          </a:p>
        </p:txBody>
      </p:sp>
      <p:sp>
        <p:nvSpPr>
          <p:cNvPr id="12" name="TextBox 11"/>
          <p:cNvSpPr txBox="1"/>
          <p:nvPr/>
        </p:nvSpPr>
        <p:spPr>
          <a:xfrm>
            <a:off x="5976156" y="2789515"/>
            <a:ext cx="1692188" cy="646331"/>
          </a:xfrm>
          <a:prstGeom prst="rect">
            <a:avLst/>
          </a:prstGeom>
          <a:noFill/>
        </p:spPr>
        <p:txBody>
          <a:bodyPr wrap="square" rtlCol="0">
            <a:spAutoFit/>
          </a:bodyPr>
          <a:lstStyle/>
          <a:p>
            <a:r>
              <a:rPr lang="en-US" altLang="zh-CN" sz="3600" dirty="0" err="1"/>
              <a:t>RoGUE</a:t>
            </a:r>
            <a:endParaRPr lang="zh-CN" altLang="en-US" sz="3600" dirty="0"/>
          </a:p>
        </p:txBody>
      </p:sp>
    </p:spTree>
    <p:extLst>
      <p:ext uri="{BB962C8B-B14F-4D97-AF65-F5344CB8AC3E}">
        <p14:creationId xmlns:p14="http://schemas.microsoft.com/office/powerpoint/2010/main" val="120400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additive="base">
                                        <p:cTn id="2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39552" y="1118532"/>
            <a:ext cx="7632848" cy="3245521"/>
            <a:chOff x="467544" y="1203598"/>
            <a:chExt cx="3865339" cy="3245521"/>
          </a:xfrm>
        </p:grpSpPr>
        <p:cxnSp>
          <p:nvCxnSpPr>
            <p:cNvPr id="12" name="直接箭头连接符 11"/>
            <p:cNvCxnSpPr>
              <a:cxnSpLocks/>
            </p:cNvCxnSpPr>
            <p:nvPr/>
          </p:nvCxnSpPr>
          <p:spPr>
            <a:xfrm>
              <a:off x="1634439" y="1707654"/>
              <a:ext cx="0" cy="19442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直接箭头连接符 12"/>
            <p:cNvCxnSpPr>
              <a:cxnSpLocks/>
            </p:cNvCxnSpPr>
            <p:nvPr/>
          </p:nvCxnSpPr>
          <p:spPr>
            <a:xfrm flipH="1" flipV="1">
              <a:off x="2642552" y="1707654"/>
              <a:ext cx="0" cy="19442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481841" y="2376354"/>
              <a:ext cx="737702" cy="369332"/>
            </a:xfrm>
            <a:prstGeom prst="rect">
              <a:avLst/>
            </a:prstGeom>
            <a:noFill/>
          </p:spPr>
          <p:txBody>
            <a:bodyPr wrap="none" rtlCol="0">
              <a:spAutoFit/>
            </a:bodyPr>
            <a:lstStyle/>
            <a:p>
              <a:r>
                <a:rPr lang="en-US" altLang="zh-CN" dirty="0"/>
                <a:t>Signal</a:t>
              </a:r>
              <a:endParaRPr lang="zh-CN" altLang="en-US" dirty="0"/>
            </a:p>
          </p:txBody>
        </p:sp>
        <p:cxnSp>
          <p:nvCxnSpPr>
            <p:cNvPr id="16" name="直接连接符 15"/>
            <p:cNvCxnSpPr/>
            <p:nvPr/>
          </p:nvCxnSpPr>
          <p:spPr>
            <a:xfrm>
              <a:off x="467544" y="3448904"/>
              <a:ext cx="3600400" cy="0"/>
            </a:xfrm>
            <a:prstGeom prst="line">
              <a:avLst/>
            </a:prstGeom>
            <a:ln>
              <a:prstDash val="lgDash"/>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433640" y="2715766"/>
              <a:ext cx="747617" cy="461665"/>
            </a:xfrm>
            <a:prstGeom prst="rect">
              <a:avLst/>
            </a:prstGeom>
            <a:noFill/>
          </p:spPr>
          <p:txBody>
            <a:bodyPr wrap="square" rtlCol="0">
              <a:spAutoFit/>
            </a:bodyPr>
            <a:lstStyle/>
            <a:p>
              <a:r>
                <a:rPr lang="en-US" altLang="zh-CN" sz="2400" b="1" dirty="0"/>
                <a:t>CPU</a:t>
              </a:r>
              <a:endParaRPr lang="zh-CN" altLang="en-US" sz="2400" b="1" dirty="0"/>
            </a:p>
          </p:txBody>
        </p:sp>
        <p:sp>
          <p:nvSpPr>
            <p:cNvPr id="22" name="TextBox 21"/>
            <p:cNvSpPr txBox="1"/>
            <p:nvPr/>
          </p:nvSpPr>
          <p:spPr>
            <a:xfrm>
              <a:off x="3467607" y="3523503"/>
              <a:ext cx="865276" cy="461665"/>
            </a:xfrm>
            <a:prstGeom prst="rect">
              <a:avLst/>
            </a:prstGeom>
            <a:noFill/>
          </p:spPr>
          <p:txBody>
            <a:bodyPr wrap="square" rtlCol="0">
              <a:spAutoFit/>
            </a:bodyPr>
            <a:lstStyle/>
            <a:p>
              <a:r>
                <a:rPr lang="en-US" altLang="zh-CN" sz="2400" b="1" dirty="0"/>
                <a:t>RNIC</a:t>
              </a:r>
              <a:endParaRPr lang="zh-CN" altLang="en-US" b="1" dirty="0"/>
            </a:p>
          </p:txBody>
        </p:sp>
        <p:sp>
          <p:nvSpPr>
            <p:cNvPr id="23" name="对角圆角矩形 22"/>
            <p:cNvSpPr/>
            <p:nvPr/>
          </p:nvSpPr>
          <p:spPr>
            <a:xfrm>
              <a:off x="899591" y="1203598"/>
              <a:ext cx="2740447" cy="504056"/>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CN" dirty="0"/>
                <a:t>RDMA APP</a:t>
              </a:r>
              <a:endParaRPr lang="zh-CN" altLang="en-US" dirty="0"/>
            </a:p>
          </p:txBody>
        </p:sp>
        <p:sp>
          <p:nvSpPr>
            <p:cNvPr id="26" name="对角圆角矩形 25"/>
            <p:cNvSpPr/>
            <p:nvPr/>
          </p:nvSpPr>
          <p:spPr>
            <a:xfrm>
              <a:off x="1044982" y="3651870"/>
              <a:ext cx="2376264" cy="797249"/>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zh-CN" altLang="en-US"/>
            </a:p>
          </p:txBody>
        </p:sp>
      </p:grpSp>
      <p:sp>
        <p:nvSpPr>
          <p:cNvPr id="2" name="标题 1"/>
          <p:cNvSpPr>
            <a:spLocks noGrp="1"/>
          </p:cNvSpPr>
          <p:nvPr>
            <p:ph type="title"/>
          </p:nvPr>
        </p:nvSpPr>
        <p:spPr/>
        <p:txBody>
          <a:bodyPr/>
          <a:lstStyle/>
          <a:p>
            <a:r>
              <a:rPr lang="en-US" altLang="zh-CN" dirty="0" err="1"/>
              <a:t>RoCE</a:t>
            </a:r>
            <a:r>
              <a:rPr lang="en-US" altLang="zh-CN" dirty="0"/>
              <a:t> Overview</a:t>
            </a:r>
            <a:endParaRPr lang="zh-CN" altLang="en-US" dirty="0"/>
          </a:p>
        </p:txBody>
      </p:sp>
      <p:sp>
        <p:nvSpPr>
          <p:cNvPr id="25" name="矩形 26">
            <a:extLst>
              <a:ext uri="{FF2B5EF4-FFF2-40B4-BE49-F238E27FC236}">
                <a16:creationId xmlns:a16="http://schemas.microsoft.com/office/drawing/2014/main" id="{2194AA44-813D-FD4D-8481-31D5B3B945AC}"/>
              </a:ext>
            </a:extLst>
          </p:cNvPr>
          <p:cNvSpPr/>
          <p:nvPr/>
        </p:nvSpPr>
        <p:spPr>
          <a:xfrm>
            <a:off x="1772380" y="1779662"/>
            <a:ext cx="4455804" cy="440569"/>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CN" sz="2000" b="1" dirty="0"/>
              <a:t>Send QUEUE</a:t>
            </a:r>
            <a:endParaRPr lang="zh-CN" altLang="en-US" sz="2000" b="1" dirty="0"/>
          </a:p>
        </p:txBody>
      </p:sp>
      <p:sp>
        <p:nvSpPr>
          <p:cNvPr id="27" name="矩形 28">
            <a:extLst>
              <a:ext uri="{FF2B5EF4-FFF2-40B4-BE49-F238E27FC236}">
                <a16:creationId xmlns:a16="http://schemas.microsoft.com/office/drawing/2014/main" id="{4C337424-FD00-5041-BD64-21F1194A2F4B}"/>
              </a:ext>
            </a:extLst>
          </p:cNvPr>
          <p:cNvSpPr/>
          <p:nvPr/>
        </p:nvSpPr>
        <p:spPr>
          <a:xfrm>
            <a:off x="1772380" y="2283717"/>
            <a:ext cx="4455804" cy="432673"/>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zh-CN" sz="2000" b="1" dirty="0"/>
              <a:t>Receive QUEUE</a:t>
            </a:r>
            <a:endParaRPr lang="zh-CN" altLang="en-US" sz="2000" b="1" dirty="0"/>
          </a:p>
        </p:txBody>
      </p:sp>
      <p:sp>
        <p:nvSpPr>
          <p:cNvPr id="9" name="Left Bracket 8">
            <a:extLst>
              <a:ext uri="{FF2B5EF4-FFF2-40B4-BE49-F238E27FC236}">
                <a16:creationId xmlns:a16="http://schemas.microsoft.com/office/drawing/2014/main" id="{7FF71FBC-3116-824D-B5F7-B62829A8C90D}"/>
              </a:ext>
            </a:extLst>
          </p:cNvPr>
          <p:cNvSpPr/>
          <p:nvPr/>
        </p:nvSpPr>
        <p:spPr>
          <a:xfrm>
            <a:off x="1619672" y="1995686"/>
            <a:ext cx="144016" cy="491581"/>
          </a:xfrm>
          <a:prstGeom prst="lef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6584763-E236-7048-AAF2-0C83FD6F10E0}"/>
              </a:ext>
            </a:extLst>
          </p:cNvPr>
          <p:cNvSpPr txBox="1"/>
          <p:nvPr/>
        </p:nvSpPr>
        <p:spPr>
          <a:xfrm>
            <a:off x="1171935" y="1995686"/>
            <a:ext cx="519745" cy="491581"/>
          </a:xfrm>
          <a:prstGeom prst="rect">
            <a:avLst/>
          </a:prstGeom>
          <a:noFill/>
        </p:spPr>
        <p:txBody>
          <a:bodyPr wrap="square" rtlCol="0">
            <a:spAutoFit/>
          </a:bodyPr>
          <a:lstStyle/>
          <a:p>
            <a:r>
              <a:rPr lang="en-US" dirty="0"/>
              <a:t>QP</a:t>
            </a:r>
          </a:p>
        </p:txBody>
      </p:sp>
      <p:sp>
        <p:nvSpPr>
          <p:cNvPr id="3" name="Rounded Rectangle 2">
            <a:extLst>
              <a:ext uri="{FF2B5EF4-FFF2-40B4-BE49-F238E27FC236}">
                <a16:creationId xmlns:a16="http://schemas.microsoft.com/office/drawing/2014/main" id="{5E1122F6-F3BA-D447-9E43-3385068BC6B2}"/>
              </a:ext>
            </a:extLst>
          </p:cNvPr>
          <p:cNvSpPr/>
          <p:nvPr/>
        </p:nvSpPr>
        <p:spPr>
          <a:xfrm>
            <a:off x="2353801" y="1269971"/>
            <a:ext cx="980014"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Verb</a:t>
            </a:r>
          </a:p>
        </p:txBody>
      </p:sp>
      <p:sp>
        <p:nvSpPr>
          <p:cNvPr id="18" name="矩形 28">
            <a:extLst>
              <a:ext uri="{FF2B5EF4-FFF2-40B4-BE49-F238E27FC236}">
                <a16:creationId xmlns:a16="http://schemas.microsoft.com/office/drawing/2014/main" id="{22843EAF-D059-A641-8E55-A03E4C5418DD}"/>
              </a:ext>
            </a:extLst>
          </p:cNvPr>
          <p:cNvSpPr/>
          <p:nvPr/>
        </p:nvSpPr>
        <p:spPr>
          <a:xfrm>
            <a:off x="1763688" y="2790989"/>
            <a:ext cx="4464496" cy="42945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sz="2000" b="1" dirty="0"/>
              <a:t>Completion  QUEUE</a:t>
            </a:r>
            <a:endParaRPr lang="zh-CN" altLang="en-US" sz="2000" b="1" dirty="0"/>
          </a:p>
        </p:txBody>
      </p:sp>
      <p:sp>
        <p:nvSpPr>
          <p:cNvPr id="20" name="Rounded Rectangle 19">
            <a:extLst>
              <a:ext uri="{FF2B5EF4-FFF2-40B4-BE49-F238E27FC236}">
                <a16:creationId xmlns:a16="http://schemas.microsoft.com/office/drawing/2014/main" id="{50D6877D-D229-C542-B042-74DE26184EF9}"/>
              </a:ext>
            </a:extLst>
          </p:cNvPr>
          <p:cNvSpPr/>
          <p:nvPr/>
        </p:nvSpPr>
        <p:spPr>
          <a:xfrm>
            <a:off x="7112328" y="2896098"/>
            <a:ext cx="980014" cy="3320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Signal</a:t>
            </a:r>
          </a:p>
        </p:txBody>
      </p:sp>
      <p:grpSp>
        <p:nvGrpSpPr>
          <p:cNvPr id="4" name="Group 3">
            <a:extLst>
              <a:ext uri="{FF2B5EF4-FFF2-40B4-BE49-F238E27FC236}">
                <a16:creationId xmlns:a16="http://schemas.microsoft.com/office/drawing/2014/main" id="{BB61DA35-72CC-ED45-AA3C-11D672825902}"/>
              </a:ext>
            </a:extLst>
          </p:cNvPr>
          <p:cNvGrpSpPr/>
          <p:nvPr/>
        </p:nvGrpSpPr>
        <p:grpSpPr>
          <a:xfrm>
            <a:off x="3635896" y="3889352"/>
            <a:ext cx="1556259" cy="266574"/>
            <a:chOff x="3635896" y="3889352"/>
            <a:chExt cx="1556259" cy="266574"/>
          </a:xfrm>
        </p:grpSpPr>
        <p:sp>
          <p:nvSpPr>
            <p:cNvPr id="19" name="Rounded Rectangle 18">
              <a:extLst>
                <a:ext uri="{FF2B5EF4-FFF2-40B4-BE49-F238E27FC236}">
                  <a16:creationId xmlns:a16="http://schemas.microsoft.com/office/drawing/2014/main" id="{A9100A5D-EE30-7344-8EE9-05193364ECAA}"/>
                </a:ext>
              </a:extLst>
            </p:cNvPr>
            <p:cNvSpPr/>
            <p:nvPr/>
          </p:nvSpPr>
          <p:spPr>
            <a:xfrm>
              <a:off x="3635896" y="3889352"/>
              <a:ext cx="288032" cy="26657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21" name="Rounded Rectangle 20">
              <a:extLst>
                <a:ext uri="{FF2B5EF4-FFF2-40B4-BE49-F238E27FC236}">
                  <a16:creationId xmlns:a16="http://schemas.microsoft.com/office/drawing/2014/main" id="{602937F0-4378-C041-9697-D4031F221358}"/>
                </a:ext>
              </a:extLst>
            </p:cNvPr>
            <p:cNvSpPr/>
            <p:nvPr/>
          </p:nvSpPr>
          <p:spPr>
            <a:xfrm>
              <a:off x="3847267" y="3889352"/>
              <a:ext cx="288032" cy="26657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24" name="Rounded Rectangle 23">
              <a:extLst>
                <a:ext uri="{FF2B5EF4-FFF2-40B4-BE49-F238E27FC236}">
                  <a16:creationId xmlns:a16="http://schemas.microsoft.com/office/drawing/2014/main" id="{430AC00A-2FC9-494E-8447-11345CBE39B1}"/>
                </a:ext>
              </a:extLst>
            </p:cNvPr>
            <p:cNvSpPr/>
            <p:nvPr/>
          </p:nvSpPr>
          <p:spPr>
            <a:xfrm>
              <a:off x="4058638" y="3889352"/>
              <a:ext cx="288032" cy="26657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28" name="Rounded Rectangle 27">
              <a:extLst>
                <a:ext uri="{FF2B5EF4-FFF2-40B4-BE49-F238E27FC236}">
                  <a16:creationId xmlns:a16="http://schemas.microsoft.com/office/drawing/2014/main" id="{0B4ABF60-529C-C84C-92D3-4A9228EBD747}"/>
                </a:ext>
              </a:extLst>
            </p:cNvPr>
            <p:cNvSpPr/>
            <p:nvPr/>
          </p:nvSpPr>
          <p:spPr>
            <a:xfrm>
              <a:off x="4270009" y="3889352"/>
              <a:ext cx="288032" cy="26657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29" name="Rounded Rectangle 28">
              <a:extLst>
                <a:ext uri="{FF2B5EF4-FFF2-40B4-BE49-F238E27FC236}">
                  <a16:creationId xmlns:a16="http://schemas.microsoft.com/office/drawing/2014/main" id="{7D882A02-2CA7-A549-816D-066A2B0FB96B}"/>
                </a:ext>
              </a:extLst>
            </p:cNvPr>
            <p:cNvSpPr/>
            <p:nvPr/>
          </p:nvSpPr>
          <p:spPr>
            <a:xfrm>
              <a:off x="4481380" y="3889352"/>
              <a:ext cx="288032" cy="26657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30" name="Rounded Rectangle 29">
              <a:extLst>
                <a:ext uri="{FF2B5EF4-FFF2-40B4-BE49-F238E27FC236}">
                  <a16:creationId xmlns:a16="http://schemas.microsoft.com/office/drawing/2014/main" id="{E790DE80-FE23-2443-9B86-8AC7A246C09D}"/>
                </a:ext>
              </a:extLst>
            </p:cNvPr>
            <p:cNvSpPr/>
            <p:nvPr/>
          </p:nvSpPr>
          <p:spPr>
            <a:xfrm>
              <a:off x="4692751" y="3889352"/>
              <a:ext cx="288032" cy="26657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sp>
          <p:nvSpPr>
            <p:cNvPr id="31" name="Rounded Rectangle 30">
              <a:extLst>
                <a:ext uri="{FF2B5EF4-FFF2-40B4-BE49-F238E27FC236}">
                  <a16:creationId xmlns:a16="http://schemas.microsoft.com/office/drawing/2014/main" id="{22A20F1D-D5B9-4F43-87D6-12E10B4C3B65}"/>
                </a:ext>
              </a:extLst>
            </p:cNvPr>
            <p:cNvSpPr/>
            <p:nvPr/>
          </p:nvSpPr>
          <p:spPr>
            <a:xfrm>
              <a:off x="4904123" y="3889352"/>
              <a:ext cx="288032" cy="266574"/>
            </a:xfrm>
            <a:prstGeom prst="round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highlight>
                  <a:srgbClr val="FF0000"/>
                </a:highlight>
              </a:endParaRPr>
            </a:p>
          </p:txBody>
        </p:sp>
      </p:grpSp>
      <p:cxnSp>
        <p:nvCxnSpPr>
          <p:cNvPr id="7" name="Straight Arrow Connector 6">
            <a:extLst>
              <a:ext uri="{FF2B5EF4-FFF2-40B4-BE49-F238E27FC236}">
                <a16:creationId xmlns:a16="http://schemas.microsoft.com/office/drawing/2014/main" id="{065A8F9B-9852-0944-A212-ED97738ACFB7}"/>
              </a:ext>
            </a:extLst>
          </p:cNvPr>
          <p:cNvCxnSpPr>
            <a:cxnSpLocks/>
          </p:cNvCxnSpPr>
          <p:nvPr/>
        </p:nvCxnSpPr>
        <p:spPr>
          <a:xfrm>
            <a:off x="3206175" y="3961481"/>
            <a:ext cx="429720" cy="1355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E1815B7-BC43-A741-8DF0-313ED4AE5837}"/>
              </a:ext>
            </a:extLst>
          </p:cNvPr>
          <p:cNvSpPr/>
          <p:nvPr/>
        </p:nvSpPr>
        <p:spPr>
          <a:xfrm>
            <a:off x="184489" y="4567018"/>
            <a:ext cx="2169312" cy="369332"/>
          </a:xfrm>
          <a:prstGeom prst="rect">
            <a:avLst/>
          </a:prstGeom>
        </p:spPr>
        <p:txBody>
          <a:bodyPr wrap="none">
            <a:spAutoFit/>
          </a:bodyPr>
          <a:lstStyle/>
          <a:p>
            <a:r>
              <a:rPr lang="en-US" dirty="0"/>
              <a:t>Brake the animations</a:t>
            </a:r>
          </a:p>
        </p:txBody>
      </p:sp>
    </p:spTree>
    <p:extLst>
      <p:ext uri="{BB962C8B-B14F-4D97-AF65-F5344CB8AC3E}">
        <p14:creationId xmlns:p14="http://schemas.microsoft.com/office/powerpoint/2010/main" val="152466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1.35802E-6 L 0.00243 0.48364 " pathEditMode="relative" rAng="0" ptsTypes="AA">
                                      <p:cBhvr>
                                        <p:cTn id="6" dur="2000" fill="hold"/>
                                        <p:tgtEl>
                                          <p:spTgt spid="3"/>
                                        </p:tgtEl>
                                        <p:attrNameLst>
                                          <p:attrName>ppt_x</p:attrName>
                                          <p:attrName>ppt_y</p:attrName>
                                        </p:attrNameLst>
                                      </p:cBhvr>
                                      <p:rCtr x="122" y="24167"/>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85557-950E-AA4A-9D24-DD36D9D26171}"/>
              </a:ext>
            </a:extLst>
          </p:cNvPr>
          <p:cNvSpPr>
            <a:spLocks noGrp="1"/>
          </p:cNvSpPr>
          <p:nvPr>
            <p:ph type="title"/>
          </p:nvPr>
        </p:nvSpPr>
        <p:spPr/>
        <p:txBody>
          <a:bodyPr>
            <a:normAutofit/>
          </a:bodyPr>
          <a:lstStyle/>
          <a:p>
            <a:pPr fontAlgn="t"/>
            <a:r>
              <a:rPr lang="en-US" dirty="0"/>
              <a:t>Where to fix: HW or SW?</a:t>
            </a:r>
          </a:p>
        </p:txBody>
      </p:sp>
      <p:sp>
        <p:nvSpPr>
          <p:cNvPr id="3" name="Content Placeholder 2">
            <a:extLst>
              <a:ext uri="{FF2B5EF4-FFF2-40B4-BE49-F238E27FC236}">
                <a16:creationId xmlns:a16="http://schemas.microsoft.com/office/drawing/2014/main" id="{7D8BFB18-6B9E-794D-AB78-99E67BA705C3}"/>
              </a:ext>
            </a:extLst>
          </p:cNvPr>
          <p:cNvSpPr>
            <a:spLocks noGrp="1"/>
          </p:cNvSpPr>
          <p:nvPr>
            <p:ph idx="1"/>
          </p:nvPr>
        </p:nvSpPr>
        <p:spPr>
          <a:xfrm>
            <a:off x="323528" y="1259744"/>
            <a:ext cx="3900101" cy="3394472"/>
          </a:xfrm>
        </p:spPr>
        <p:txBody>
          <a:bodyPr>
            <a:normAutofit fontScale="85000" lnSpcReduction="20000"/>
          </a:bodyPr>
          <a:lstStyle/>
          <a:p>
            <a:pPr marL="0" indent="0" algn="ctr">
              <a:buNone/>
            </a:pPr>
            <a:r>
              <a:rPr lang="en-US" altLang="zh-CN" dirty="0"/>
              <a:t>Hardware </a:t>
            </a:r>
          </a:p>
          <a:p>
            <a:pPr lvl="1">
              <a:buFont typeface="Apple Color Emoji" pitchFamily="2" charset="0"/>
              <a:buChar char="✅"/>
            </a:pPr>
            <a:r>
              <a:rPr lang="en-US" altLang="zh-CN" sz="2600" dirty="0"/>
              <a:t>Low CPU utilization, Low Latency</a:t>
            </a:r>
          </a:p>
          <a:p>
            <a:pPr lvl="1">
              <a:buFont typeface="Apple Color Emoji" pitchFamily="2" charset="0"/>
              <a:buChar char="❌"/>
            </a:pPr>
            <a:r>
              <a:rPr lang="en-US" altLang="zh-CN" sz="2600" dirty="0"/>
              <a:t>It requires to work with NIC vendor</a:t>
            </a:r>
          </a:p>
          <a:p>
            <a:pPr lvl="1">
              <a:buFont typeface="Apple Color Emoji" pitchFamily="2" charset="0"/>
              <a:buChar char="❌"/>
            </a:pPr>
            <a:r>
              <a:rPr lang="en-US" altLang="zh-CN" sz="2600" dirty="0"/>
              <a:t>Heterogeneous network hardware with non-standard protocol implementation</a:t>
            </a:r>
          </a:p>
          <a:p>
            <a:pPr lvl="1">
              <a:buFont typeface="Apple Color Emoji" pitchFamily="2" charset="0"/>
              <a:buChar char="❌"/>
            </a:pPr>
            <a:r>
              <a:rPr lang="en-US" altLang="zh-CN" sz="2600" dirty="0"/>
              <a:t>Complicates network evolution </a:t>
            </a:r>
          </a:p>
          <a:p>
            <a:pPr marL="742950" lvl="2" indent="-342900"/>
            <a:endParaRPr lang="en-US" altLang="zh-CN" dirty="0"/>
          </a:p>
        </p:txBody>
      </p:sp>
      <p:sp>
        <p:nvSpPr>
          <p:cNvPr id="9" name="Content Placeholder 2">
            <a:extLst>
              <a:ext uri="{FF2B5EF4-FFF2-40B4-BE49-F238E27FC236}">
                <a16:creationId xmlns:a16="http://schemas.microsoft.com/office/drawing/2014/main" id="{BE78D162-3CAA-BF44-A17C-F49ECA8B189C}"/>
              </a:ext>
            </a:extLst>
          </p:cNvPr>
          <p:cNvSpPr txBox="1">
            <a:spLocks/>
          </p:cNvSpPr>
          <p:nvPr/>
        </p:nvSpPr>
        <p:spPr>
          <a:xfrm>
            <a:off x="4572000" y="1259744"/>
            <a:ext cx="4176464" cy="3394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2700" dirty="0"/>
              <a:t>Software </a:t>
            </a:r>
          </a:p>
          <a:p>
            <a:pPr lvl="1">
              <a:buFont typeface="Apple Color Emoji" pitchFamily="2" charset="0"/>
              <a:buChar char="✅"/>
            </a:pPr>
            <a:r>
              <a:rPr lang="en-US" altLang="zh-CN" sz="2000" dirty="0"/>
              <a:t>Easy to implement </a:t>
            </a:r>
          </a:p>
          <a:p>
            <a:pPr lvl="1">
              <a:buFont typeface="Apple Color Emoji" pitchFamily="2" charset="0"/>
              <a:buChar char="❌"/>
            </a:pPr>
            <a:r>
              <a:rPr lang="en-US" altLang="zh-CN" sz="2000" dirty="0"/>
              <a:t>Packet level congestion signals are unavailable</a:t>
            </a:r>
          </a:p>
          <a:p>
            <a:pPr lvl="1">
              <a:buFont typeface="Apple Color Emoji" pitchFamily="2" charset="0"/>
              <a:buChar char="❌"/>
            </a:pPr>
            <a:r>
              <a:rPr lang="en-US" altLang="zh-CN" sz="2000" dirty="0"/>
              <a:t>High CPU utilization if per-packet operations</a:t>
            </a:r>
          </a:p>
          <a:p>
            <a:pPr marL="742950" lvl="2" indent="-342900"/>
            <a:endParaRPr lang="en-US" altLang="zh-CN" dirty="0"/>
          </a:p>
        </p:txBody>
      </p:sp>
    </p:spTree>
    <p:extLst>
      <p:ext uri="{BB962C8B-B14F-4D97-AF65-F5344CB8AC3E}">
        <p14:creationId xmlns:p14="http://schemas.microsoft.com/office/powerpoint/2010/main" val="232504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p>
            <a:r>
              <a:rPr lang="en-US" altLang="zh-CN" dirty="0" err="1"/>
              <a:t>RoGUE</a:t>
            </a:r>
            <a:r>
              <a:rPr lang="en-US" altLang="zh-CN" dirty="0"/>
              <a:t> Overview</a:t>
            </a:r>
            <a:endParaRPr lang="zh-CN" altLang="en-US" dirty="0"/>
          </a:p>
        </p:txBody>
      </p:sp>
      <p:cxnSp>
        <p:nvCxnSpPr>
          <p:cNvPr id="16" name="直接连接符 15"/>
          <p:cNvCxnSpPr>
            <a:cxnSpLocks/>
          </p:cNvCxnSpPr>
          <p:nvPr/>
        </p:nvCxnSpPr>
        <p:spPr>
          <a:xfrm>
            <a:off x="539552" y="3206764"/>
            <a:ext cx="7704856" cy="0"/>
          </a:xfrm>
          <a:prstGeom prst="line">
            <a:avLst/>
          </a:prstGeom>
          <a:ln>
            <a:prstDash val="lgDash"/>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812360" y="2616289"/>
            <a:ext cx="747617" cy="461665"/>
          </a:xfrm>
          <a:prstGeom prst="rect">
            <a:avLst/>
          </a:prstGeom>
          <a:noFill/>
        </p:spPr>
        <p:txBody>
          <a:bodyPr wrap="square" rtlCol="0">
            <a:spAutoFit/>
          </a:bodyPr>
          <a:lstStyle/>
          <a:p>
            <a:r>
              <a:rPr lang="en-US" altLang="zh-CN" sz="2400" b="1" dirty="0"/>
              <a:t>CPU</a:t>
            </a:r>
            <a:endParaRPr lang="zh-CN" altLang="en-US" sz="2400" b="1" dirty="0"/>
          </a:p>
        </p:txBody>
      </p:sp>
      <p:sp>
        <p:nvSpPr>
          <p:cNvPr id="22" name="TextBox 21"/>
          <p:cNvSpPr txBox="1"/>
          <p:nvPr/>
        </p:nvSpPr>
        <p:spPr>
          <a:xfrm>
            <a:off x="7811770" y="3480252"/>
            <a:ext cx="865276" cy="461665"/>
          </a:xfrm>
          <a:prstGeom prst="rect">
            <a:avLst/>
          </a:prstGeom>
          <a:noFill/>
        </p:spPr>
        <p:txBody>
          <a:bodyPr wrap="square" rtlCol="0">
            <a:spAutoFit/>
          </a:bodyPr>
          <a:lstStyle/>
          <a:p>
            <a:r>
              <a:rPr lang="en-US" altLang="zh-CN" sz="2400" b="1" dirty="0"/>
              <a:t>RNIC</a:t>
            </a:r>
            <a:endParaRPr lang="zh-CN" altLang="en-US" b="1" dirty="0"/>
          </a:p>
        </p:txBody>
      </p:sp>
      <p:sp>
        <p:nvSpPr>
          <p:cNvPr id="78" name="圆角矩形 77"/>
          <p:cNvSpPr/>
          <p:nvPr/>
        </p:nvSpPr>
        <p:spPr>
          <a:xfrm>
            <a:off x="1060748" y="1275606"/>
            <a:ext cx="2539144" cy="51537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zh-CN" dirty="0"/>
              <a:t>Congestion Control</a:t>
            </a:r>
            <a:endParaRPr lang="zh-CN" altLang="en-US" dirty="0"/>
          </a:p>
        </p:txBody>
      </p:sp>
      <p:sp>
        <p:nvSpPr>
          <p:cNvPr id="29" name="矩形 27">
            <a:extLst>
              <a:ext uri="{FF2B5EF4-FFF2-40B4-BE49-F238E27FC236}">
                <a16:creationId xmlns:a16="http://schemas.microsoft.com/office/drawing/2014/main" id="{96B4A347-A964-FA4D-8430-7B428FB6907C}"/>
              </a:ext>
            </a:extLst>
          </p:cNvPr>
          <p:cNvSpPr/>
          <p:nvPr/>
        </p:nvSpPr>
        <p:spPr>
          <a:xfrm>
            <a:off x="808720" y="2078726"/>
            <a:ext cx="3043200" cy="3490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1"/>
            <a:r>
              <a:rPr lang="en-US" altLang="zh-CN" dirty="0"/>
              <a:t>Congestion Control loop</a:t>
            </a:r>
          </a:p>
        </p:txBody>
      </p:sp>
      <p:sp>
        <p:nvSpPr>
          <p:cNvPr id="32" name="矩形 27">
            <a:extLst>
              <a:ext uri="{FF2B5EF4-FFF2-40B4-BE49-F238E27FC236}">
                <a16:creationId xmlns:a16="http://schemas.microsoft.com/office/drawing/2014/main" id="{CAC77B75-4B36-364E-94C0-E0441BAA8399}"/>
              </a:ext>
            </a:extLst>
          </p:cNvPr>
          <p:cNvSpPr/>
          <p:nvPr/>
        </p:nvSpPr>
        <p:spPr>
          <a:xfrm>
            <a:off x="808720" y="2556953"/>
            <a:ext cx="3043200" cy="3490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1"/>
            <a:r>
              <a:rPr lang="en-US" altLang="zh-CN" dirty="0"/>
              <a:t>CPU-efficient segmenting</a:t>
            </a:r>
          </a:p>
        </p:txBody>
      </p:sp>
      <p:sp>
        <p:nvSpPr>
          <p:cNvPr id="33" name="矩形 28">
            <a:extLst>
              <a:ext uri="{FF2B5EF4-FFF2-40B4-BE49-F238E27FC236}">
                <a16:creationId xmlns:a16="http://schemas.microsoft.com/office/drawing/2014/main" id="{0635211B-408E-744F-81F6-4AD82C8BA7EB}"/>
              </a:ext>
            </a:extLst>
          </p:cNvPr>
          <p:cNvSpPr/>
          <p:nvPr/>
        </p:nvSpPr>
        <p:spPr>
          <a:xfrm>
            <a:off x="704900" y="3508218"/>
            <a:ext cx="3250840" cy="34624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sz="1400" b="1" dirty="0"/>
              <a:t>Hardware timestamp to measure RTT</a:t>
            </a:r>
            <a:endParaRPr lang="zh-CN" altLang="en-US" sz="1400" b="1" dirty="0"/>
          </a:p>
        </p:txBody>
      </p:sp>
      <p:sp>
        <p:nvSpPr>
          <p:cNvPr id="34" name="矩形 28">
            <a:extLst>
              <a:ext uri="{FF2B5EF4-FFF2-40B4-BE49-F238E27FC236}">
                <a16:creationId xmlns:a16="http://schemas.microsoft.com/office/drawing/2014/main" id="{A8F616FA-858A-BA48-932E-146C48D564AF}"/>
              </a:ext>
            </a:extLst>
          </p:cNvPr>
          <p:cNvSpPr/>
          <p:nvPr/>
        </p:nvSpPr>
        <p:spPr>
          <a:xfrm>
            <a:off x="704900" y="4058089"/>
            <a:ext cx="3250840" cy="34624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sz="1400" b="1" dirty="0"/>
              <a:t>Hardware rate limiter to pace packets</a:t>
            </a:r>
            <a:endParaRPr lang="zh-CN" altLang="en-US" sz="1400" b="1" dirty="0"/>
          </a:p>
        </p:txBody>
      </p:sp>
      <p:sp>
        <p:nvSpPr>
          <p:cNvPr id="35" name="圆角矩形 77">
            <a:extLst>
              <a:ext uri="{FF2B5EF4-FFF2-40B4-BE49-F238E27FC236}">
                <a16:creationId xmlns:a16="http://schemas.microsoft.com/office/drawing/2014/main" id="{D0FAD4B5-83F7-154A-837A-99A7718D2859}"/>
              </a:ext>
            </a:extLst>
          </p:cNvPr>
          <p:cNvSpPr/>
          <p:nvPr/>
        </p:nvSpPr>
        <p:spPr>
          <a:xfrm>
            <a:off x="4644008" y="1275606"/>
            <a:ext cx="2539144" cy="51537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zh-CN" dirty="0"/>
              <a:t>Loss Recovery</a:t>
            </a:r>
            <a:endParaRPr lang="zh-CN" altLang="en-US" dirty="0"/>
          </a:p>
        </p:txBody>
      </p:sp>
      <p:sp>
        <p:nvSpPr>
          <p:cNvPr id="36" name="矩形 28">
            <a:extLst>
              <a:ext uri="{FF2B5EF4-FFF2-40B4-BE49-F238E27FC236}">
                <a16:creationId xmlns:a16="http://schemas.microsoft.com/office/drawing/2014/main" id="{14CC1354-CDC4-DA49-B63E-04BE69B5F6D8}"/>
              </a:ext>
            </a:extLst>
          </p:cNvPr>
          <p:cNvSpPr/>
          <p:nvPr/>
        </p:nvSpPr>
        <p:spPr>
          <a:xfrm>
            <a:off x="4759849" y="3595272"/>
            <a:ext cx="2307462" cy="34624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zh-CN" sz="1400" b="1" dirty="0"/>
              <a:t>Hardware retransmission</a:t>
            </a:r>
            <a:endParaRPr lang="zh-CN" altLang="en-US" sz="1400" b="1" dirty="0"/>
          </a:p>
        </p:txBody>
      </p:sp>
      <p:sp>
        <p:nvSpPr>
          <p:cNvPr id="37" name="矩形 27">
            <a:extLst>
              <a:ext uri="{FF2B5EF4-FFF2-40B4-BE49-F238E27FC236}">
                <a16:creationId xmlns:a16="http://schemas.microsoft.com/office/drawing/2014/main" id="{863272DB-E05A-B744-BCD9-BEBEBDEDA455}"/>
              </a:ext>
            </a:extLst>
          </p:cNvPr>
          <p:cNvSpPr/>
          <p:nvPr/>
        </p:nvSpPr>
        <p:spPr>
          <a:xfrm>
            <a:off x="4391980" y="2226830"/>
            <a:ext cx="3043200" cy="3490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lvl="1"/>
            <a:r>
              <a:rPr lang="en-US" altLang="zh-CN" dirty="0"/>
              <a:t>Shadow Queue Pair</a:t>
            </a:r>
          </a:p>
        </p:txBody>
      </p:sp>
    </p:spTree>
    <p:extLst>
      <p:ext uri="{BB962C8B-B14F-4D97-AF65-F5344CB8AC3E}">
        <p14:creationId xmlns:p14="http://schemas.microsoft.com/office/powerpoint/2010/main" val="40347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ppt_x"/>
                                          </p:val>
                                        </p:tav>
                                        <p:tav tm="100000">
                                          <p:val>
                                            <p:strVal val="#ppt_x"/>
                                          </p:val>
                                        </p:tav>
                                      </p:tavLst>
                                    </p:anim>
                                    <p:anim calcmode="lin" valueType="num">
                                      <p:cBhvr additive="base">
                                        <p:cTn id="18" dur="500" fill="hold"/>
                                        <p:tgtEl>
                                          <p:spTgt spid="3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ppt_x"/>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fill="hold"/>
                                        <p:tgtEl>
                                          <p:spTgt spid="37"/>
                                        </p:tgtEl>
                                        <p:attrNameLst>
                                          <p:attrName>ppt_x</p:attrName>
                                        </p:attrNameLst>
                                      </p:cBhvr>
                                      <p:tavLst>
                                        <p:tav tm="0">
                                          <p:val>
                                            <p:strVal val="#ppt_x"/>
                                          </p:val>
                                        </p:tav>
                                        <p:tav tm="100000">
                                          <p:val>
                                            <p:strVal val="#ppt_x"/>
                                          </p:val>
                                        </p:tav>
                                      </p:tavLst>
                                    </p:anim>
                                    <p:anim calcmode="lin" valueType="num">
                                      <p:cBhvr additive="base">
                                        <p:cTn id="2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additive="base">
                                        <p:cTn id="33" dur="500" fill="hold"/>
                                        <p:tgtEl>
                                          <p:spTgt spid="36"/>
                                        </p:tgtEl>
                                        <p:attrNameLst>
                                          <p:attrName>ppt_x</p:attrName>
                                        </p:attrNameLst>
                                      </p:cBhvr>
                                      <p:tavLst>
                                        <p:tav tm="0">
                                          <p:val>
                                            <p:strVal val="#ppt_x"/>
                                          </p:val>
                                        </p:tav>
                                        <p:tav tm="100000">
                                          <p:val>
                                            <p:strVal val="#ppt_x"/>
                                          </p:val>
                                        </p:tav>
                                      </p:tavLst>
                                    </p:anim>
                                    <p:anim calcmode="lin" valueType="num">
                                      <p:cBhvr additive="base">
                                        <p:cTn id="3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P spid="33" grpId="0" animBg="1"/>
      <p:bldP spid="34" grpId="0" animBg="1"/>
      <p:bldP spid="36" grpId="0" animBg="1"/>
      <p:bldP spid="37"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13501</TotalTime>
  <Words>2250</Words>
  <Application>Microsoft Macintosh PowerPoint</Application>
  <PresentationFormat>On-screen Show (16:9)</PresentationFormat>
  <Paragraphs>286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DengXian</vt:lpstr>
      <vt:lpstr>宋体</vt:lpstr>
      <vt:lpstr>Apple Color Emoji</vt:lpstr>
      <vt:lpstr>Arial</vt:lpstr>
      <vt:lpstr>Calibri</vt:lpstr>
      <vt:lpstr>Office 主题​​</vt:lpstr>
      <vt:lpstr>RoGUE: RDMA over Generic Unconverged Ethernet</vt:lpstr>
      <vt:lpstr>RDMA Overview</vt:lpstr>
      <vt:lpstr>Priority Flow Control</vt:lpstr>
      <vt:lpstr>Motivation</vt:lpstr>
      <vt:lpstr>PowerPoint Presentation</vt:lpstr>
      <vt:lpstr>PowerPoint Presentation</vt:lpstr>
      <vt:lpstr>RoCE Overview</vt:lpstr>
      <vt:lpstr>Where to fix: HW or SW?</vt:lpstr>
      <vt:lpstr>RoGUE Overview</vt:lpstr>
      <vt:lpstr>Congestion Signal</vt:lpstr>
      <vt:lpstr>CPU Efficient Segmenting</vt:lpstr>
      <vt:lpstr>RTT measurement</vt:lpstr>
      <vt:lpstr>Congestion Response</vt:lpstr>
      <vt:lpstr>Evaluation</vt:lpstr>
      <vt:lpstr>Evaluation-Cluster Experiments</vt:lpstr>
      <vt:lpstr>Evaluation-Congestion Response</vt:lpstr>
      <vt:lpstr>Evaluation-CPU Utilization</vt:lpstr>
      <vt:lpstr>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yueyue</dc:creator>
  <cp:lastModifiedBy>Yanfang Le</cp:lastModifiedBy>
  <cp:revision>1367</cp:revision>
  <dcterms:created xsi:type="dcterms:W3CDTF">2016-11-26T21:24:41Z</dcterms:created>
  <dcterms:modified xsi:type="dcterms:W3CDTF">2018-10-29T18:47:37Z</dcterms:modified>
</cp:coreProperties>
</file>