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8" r:id="rId3"/>
    <p:sldId id="282" r:id="rId4"/>
    <p:sldId id="283" r:id="rId5"/>
    <p:sldId id="269" r:id="rId6"/>
    <p:sldId id="261" r:id="rId7"/>
    <p:sldId id="262" r:id="rId8"/>
    <p:sldId id="285" r:id="rId9"/>
    <p:sldId id="274" r:id="rId10"/>
    <p:sldId id="281" r:id="rId11"/>
    <p:sldId id="270" r:id="rId12"/>
    <p:sldId id="277" r:id="rId13"/>
    <p:sldId id="258" r:id="rId14"/>
    <p:sldId id="287" r:id="rId15"/>
    <p:sldId id="288" r:id="rId16"/>
    <p:sldId id="264" r:id="rId17"/>
    <p:sldId id="286" r:id="rId18"/>
    <p:sldId id="271" r:id="rId19"/>
    <p:sldId id="279" r:id="rId20"/>
    <p:sldId id="291" r:id="rId21"/>
    <p:sldId id="275" r:id="rId22"/>
    <p:sldId id="284" r:id="rId23"/>
    <p:sldId id="273" r:id="rId24"/>
    <p:sldId id="290" r:id="rId25"/>
    <p:sldId id="289" r:id="rId26"/>
    <p:sldId id="2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06F06CE-1D0C-4C28-8F38-165F4701C40D}">
          <p14:sldIdLst>
            <p14:sldId id="256"/>
            <p14:sldId id="278"/>
            <p14:sldId id="282"/>
            <p14:sldId id="283"/>
            <p14:sldId id="269"/>
            <p14:sldId id="261"/>
            <p14:sldId id="262"/>
            <p14:sldId id="285"/>
            <p14:sldId id="274"/>
            <p14:sldId id="281"/>
            <p14:sldId id="270"/>
            <p14:sldId id="277"/>
            <p14:sldId id="258"/>
            <p14:sldId id="287"/>
            <p14:sldId id="288"/>
            <p14:sldId id="264"/>
            <p14:sldId id="286"/>
            <p14:sldId id="271"/>
            <p14:sldId id="279"/>
            <p14:sldId id="291"/>
            <p14:sldId id="275"/>
            <p14:sldId id="284"/>
            <p14:sldId id="273"/>
            <p14:sldId id="290"/>
            <p14:sldId id="289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5" autoAdjust="0"/>
    <p:restoredTop sz="76204" autoAdjust="0"/>
  </p:normalViewPr>
  <p:slideViewPr>
    <p:cSldViewPr snapToGrid="0">
      <p:cViewPr varScale="1">
        <p:scale>
          <a:sx n="41" d="100"/>
          <a:sy n="41" d="100"/>
        </p:scale>
        <p:origin x="5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4f31d504141dfab/Documents/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68066491688538"/>
          <c:y val="0.19153300728008241"/>
          <c:w val="0.72263888888888894"/>
          <c:h val="0.521956046349976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Used by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Sheet1!$A$3:$A$7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Sheet1!$B$3:$B$7</c:f>
              <c:numCache>
                <c:formatCode>General</c:formatCode>
                <c:ptCount val="5"/>
                <c:pt idx="0">
                  <c:v>12</c:v>
                </c:pt>
                <c:pt idx="1">
                  <c:v>11</c:v>
                </c:pt>
                <c:pt idx="2">
                  <c:v>10</c:v>
                </c:pt>
                <c:pt idx="3">
                  <c:v>8</c:v>
                </c:pt>
                <c:pt idx="4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25-427E-9D2D-BCFD93E216E6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Used by 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Sheet1!$A$3:$A$7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Sheet1!$C$3:$C$7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3">
                  <c:v>11</c:v>
                </c:pt>
                <c:pt idx="4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25-427E-9D2D-BCFD93E216E6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Used by 4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Sheet1!$A$3:$A$7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Sheet1!$D$3:$D$7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525-427E-9D2D-BCFD93E21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6532208"/>
        <c:axId val="347115760"/>
      </c:scatterChart>
      <c:valAx>
        <c:axId val="346532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No. of Tenants</a:t>
                </a:r>
              </a:p>
            </c:rich>
          </c:tx>
          <c:layout>
            <c:manualLayout>
              <c:xMode val="edge"/>
              <c:yMode val="edge"/>
              <c:x val="0.40936115118386929"/>
              <c:y val="0.825628011491018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15760"/>
        <c:crosses val="autoZero"/>
        <c:crossBetween val="midCat"/>
      </c:valAx>
      <c:valAx>
        <c:axId val="347115760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No. of pipeline stages</a:t>
                </a:r>
              </a:p>
            </c:rich>
          </c:tx>
          <c:layout>
            <c:manualLayout>
              <c:xMode val="edge"/>
              <c:yMode val="edge"/>
              <c:x val="7.4637389935426721E-2"/>
              <c:y val="0.117753230274346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322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206295333517629"/>
          <c:y val="3.8488338453067192E-2"/>
          <c:w val="0.79194022615748327"/>
          <c:h val="9.64768133986974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296CE-C4AC-4DEE-94AA-D8552B6A74C5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96D39-22CE-4654-957C-AAA128C81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1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Advent of SDN – focus on control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Recently flexible, reconfigurable, programmable pipeline switches and P4 language have been introduced</a:t>
            </a:r>
          </a:p>
          <a:p>
            <a:r>
              <a:rPr lang="en-US" dirty="0"/>
              <a:t>Also pipeline stages: tables packed into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1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Programmer does not know what feature will be required by network</a:t>
            </a:r>
          </a:p>
          <a:p>
            <a:r>
              <a:rPr lang="en-US" dirty="0"/>
              <a:t>That depends on the traffic that goes through the network</a:t>
            </a:r>
          </a:p>
          <a:p>
            <a:r>
              <a:rPr lang="en-US" dirty="0"/>
              <a:t>Features exclusive to Support are not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29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wanted to use a </a:t>
            </a:r>
            <a:r>
              <a:rPr lang="en-US"/>
              <a:t>real-life example</a:t>
            </a:r>
          </a:p>
          <a:p>
            <a:r>
              <a:rPr lang="en-US" dirty="0"/>
              <a:t>Represents data plane of an L2/L3 switch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85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shaded regions represent stages occupied by each feature</a:t>
            </a:r>
          </a:p>
          <a:p>
            <a:r>
              <a:rPr lang="en-US" dirty="0"/>
              <a:t>Arrows represent dependency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3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shaded regions represent stages occupied by each feature</a:t>
            </a:r>
          </a:p>
          <a:p>
            <a:r>
              <a:rPr lang="en-US" dirty="0"/>
              <a:t>Arrows represent dependency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03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shaded regions represent stages occupied by each feature</a:t>
            </a:r>
          </a:p>
          <a:p>
            <a:r>
              <a:rPr lang="en-US" dirty="0"/>
              <a:t>Arrows represent dependency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59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 represents scenario 1, orange 2 and gray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Without optimization, p4 compiler takes 12 stage which is the upper bound</a:t>
            </a:r>
          </a:p>
          <a:p>
            <a:r>
              <a:rPr lang="en-US" dirty="0"/>
              <a:t>Because scenario 3 shares many feature, we could not perform better than original p4 compiler</a:t>
            </a:r>
          </a:p>
          <a:p>
            <a:r>
              <a:rPr lang="en-US" dirty="0"/>
              <a:t>We will not perform </a:t>
            </a:r>
            <a:r>
              <a:rPr lang="en-US"/>
              <a:t>worse than P4</a:t>
            </a:r>
            <a:endParaRPr lang="en-US" dirty="0"/>
          </a:p>
          <a:p>
            <a:r>
              <a:rPr lang="en-US" dirty="0"/>
              <a:t>Maximum of 33% reduction in terms of stage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7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minimize total number of pipeline stages traversed by packet traffic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6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minimize total number of pipeline stages traversed by packet traffic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59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minimize total number of pipeline stages traversed by packet traffic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9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Advent of SDN – focus on control plan</a:t>
            </a:r>
          </a:p>
          <a:p>
            <a:r>
              <a:rPr lang="en-US" dirty="0"/>
              <a:t>Traditional southbound API</a:t>
            </a:r>
          </a:p>
          <a:p>
            <a:r>
              <a:rPr lang="en-US" dirty="0"/>
              <a:t>Control plane install rules into switch</a:t>
            </a:r>
          </a:p>
          <a:p>
            <a:r>
              <a:rPr lang="en-US" dirty="0"/>
              <a:t>Through compiler which does rule translation: translate application level to switch level</a:t>
            </a:r>
          </a:p>
          <a:p>
            <a:r>
              <a:rPr lang="en-US" dirty="0"/>
              <a:t>Fixed pipeline -&gt; fixed Packet processing</a:t>
            </a:r>
          </a:p>
          <a:p>
            <a:r>
              <a:rPr lang="en-US" dirty="0"/>
              <a:t># Single or multiple tables =&gt; represent network feature</a:t>
            </a:r>
          </a:p>
          <a:p>
            <a:r>
              <a:rPr lang="en-US" dirty="0"/>
              <a:t># New feature =&gt; new switch version</a:t>
            </a:r>
          </a:p>
          <a:p>
            <a:r>
              <a:rPr lang="en-US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Recently flexible, reconfigurable, programmable pipeline switches and P4 language have been introduced</a:t>
            </a:r>
          </a:p>
          <a:p>
            <a:r>
              <a:rPr lang="en-US" dirty="0"/>
              <a:t>Also pipeline stages: tables packed into pipeline (pipeline concurrency)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0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(pipeline concurrency)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25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35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slide, we have listed 3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2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shaded regions represent stages occupied by each feature</a:t>
            </a:r>
          </a:p>
          <a:p>
            <a:r>
              <a:rPr lang="en-US" dirty="0"/>
              <a:t>Arrows represent dependency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6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shaded regions represent stages occupied by each feature</a:t>
            </a:r>
          </a:p>
          <a:p>
            <a:r>
              <a:rPr lang="en-US" dirty="0"/>
              <a:t>Arrows represent dependency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1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of 33% reduction in terms of stage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constraints represent amount of SRAM, TCAM in each pipeline stage</a:t>
            </a:r>
          </a:p>
          <a:p>
            <a:r>
              <a:rPr lang="en-US" dirty="0"/>
              <a:t>Our focus is on dependency constraints</a:t>
            </a:r>
          </a:p>
          <a:p>
            <a:r>
              <a:rPr lang="en-US" dirty="0"/>
              <a:t>What is dependency? Match-action processing of one table affects match-action processing of other</a:t>
            </a:r>
          </a:p>
          <a:p>
            <a:r>
              <a:rPr lang="en-US" dirty="0"/>
              <a:t>Here </a:t>
            </a:r>
            <a:r>
              <a:rPr lang="en-US" dirty="0" err="1"/>
              <a:t>ip.dst</a:t>
            </a:r>
            <a:r>
              <a:rPr lang="en-US" dirty="0"/>
              <a:t> </a:t>
            </a:r>
            <a:r>
              <a:rPr lang="en-US" dirty="0" err="1"/>
              <a:t>addr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2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all act on same field, compiler would put them in serial order, hence all in a separate pipeline stage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8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slide, we have listed 3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Siblings are mutually exclusive</a:t>
            </a:r>
          </a:p>
          <a:p>
            <a:r>
              <a:rPr lang="en-US" dirty="0"/>
              <a:t>Traffic belonging to endpoints of a particular tenant will have features belonging to that tenant</a:t>
            </a:r>
          </a:p>
          <a:p>
            <a:r>
              <a:rPr lang="en-US" dirty="0"/>
              <a:t>two nodes are mutually exclusive and hence features are mutually exclusive</a:t>
            </a:r>
          </a:p>
          <a:p>
            <a:r>
              <a:rPr lang="en-US" dirty="0"/>
              <a:t>LMS automated process of label tree</a:t>
            </a:r>
          </a:p>
          <a:p>
            <a:r>
              <a:rPr lang="en-US" dirty="0"/>
              <a:t>Label tree is just one way to derive this</a:t>
            </a:r>
          </a:p>
          <a:p>
            <a:endParaRPr lang="en-US" dirty="0"/>
          </a:p>
          <a:p>
            <a:r>
              <a:rPr lang="en-US" dirty="0"/>
              <a:t>K: Appear PGA and LMS as well when you talk about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5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96D39-22CE-4654-957C-AAA128C81D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0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B5CB-6593-4C12-98F6-4B077288022B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4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7ADB-56C5-4475-B598-BE38BF036159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3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D772-77EB-4E2A-8817-281C86ED0E11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9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A324-2C4D-4DE8-89C3-89556BA6BDC2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0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258B-7531-47E1-AC1F-745DCD878AE0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5111-F556-4BFE-A71A-351683AE73D3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3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10408-7386-4768-84F3-43981F2CAA2B}" type="datetime1">
              <a:rPr lang="en-US" smtClean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3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F7AB-7A68-44AC-93DE-1C7BDAC430B1}" type="datetime1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0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31A4-2FB7-4D28-BC1F-91DBFC739FB2}" type="datetime1">
              <a:rPr lang="en-US" smtClean="0"/>
              <a:t>4/7/2017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DAE8-402D-445C-826B-05F90CC85955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762E-052F-4FDF-BA1E-C9F6954BB9EA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6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8F38E-8ACF-4DE3-9CC4-E29655561635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4DF6C-2701-4767-AEB6-27E9CAED5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4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039" y="1541184"/>
            <a:ext cx="10548257" cy="1747665"/>
          </a:xfrm>
        </p:spPr>
        <p:txBody>
          <a:bodyPr/>
          <a:lstStyle/>
          <a:p>
            <a:r>
              <a:rPr lang="en-US" b="1" dirty="0"/>
              <a:t>P5: Policy-driven optimization of P4 pipeline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7200" y="3591941"/>
            <a:ext cx="13167360" cy="1655762"/>
          </a:xfrm>
        </p:spPr>
        <p:txBody>
          <a:bodyPr>
            <a:noAutofit/>
          </a:bodyPr>
          <a:lstStyle/>
          <a:p>
            <a:pPr marL="47625"/>
            <a:r>
              <a:rPr lang="en-US" sz="2800" dirty="0" err="1"/>
              <a:t>Anubhavnidhi</a:t>
            </a:r>
            <a:r>
              <a:rPr lang="en-US" sz="2800" dirty="0"/>
              <a:t> “Archie” </a:t>
            </a:r>
            <a:r>
              <a:rPr lang="en-US" sz="2800" dirty="0" err="1"/>
              <a:t>Abhashkumar</a:t>
            </a:r>
            <a:r>
              <a:rPr lang="en-US" sz="2800" baseline="30000" dirty="0"/>
              <a:t>*</a:t>
            </a:r>
            <a:r>
              <a:rPr lang="en-US" sz="2800" dirty="0"/>
              <a:t>, </a:t>
            </a:r>
            <a:r>
              <a:rPr lang="en-US" sz="2800" dirty="0" err="1"/>
              <a:t>Jeongkeun</a:t>
            </a:r>
            <a:r>
              <a:rPr lang="en-US" sz="2800" dirty="0"/>
              <a:t> </a:t>
            </a:r>
            <a:r>
              <a:rPr lang="en-US" sz="2800" dirty="0" err="1"/>
              <a:t>Lee</a:t>
            </a:r>
            <a:r>
              <a:rPr lang="en-US" sz="2800" baseline="30000" dirty="0" err="1"/>
              <a:t>o</a:t>
            </a:r>
            <a:r>
              <a:rPr lang="en-US" sz="2800" dirty="0"/>
              <a:t>, Jean </a:t>
            </a:r>
            <a:r>
              <a:rPr lang="en-US" sz="2800" dirty="0" err="1"/>
              <a:t>Tourrilhes</a:t>
            </a:r>
            <a:r>
              <a:rPr lang="en-US" sz="2800" baseline="30000" dirty="0"/>
              <a:t>#</a:t>
            </a:r>
            <a:r>
              <a:rPr lang="en-US" sz="2800" dirty="0"/>
              <a:t>, Sujata Banerjee</a:t>
            </a:r>
            <a:r>
              <a:rPr lang="en-US" sz="2800" baseline="30000" dirty="0"/>
              <a:t>+</a:t>
            </a:r>
            <a:r>
              <a:rPr lang="en-US" sz="2800" dirty="0"/>
              <a:t>, </a:t>
            </a:r>
            <a:r>
              <a:rPr lang="en-US" sz="2800" dirty="0" err="1"/>
              <a:t>Wenfei</a:t>
            </a:r>
            <a:r>
              <a:rPr lang="en-US" sz="2800" dirty="0"/>
              <a:t> Wu</a:t>
            </a:r>
            <a:r>
              <a:rPr lang="en-US" sz="2800" baseline="30000" dirty="0"/>
              <a:t>#</a:t>
            </a:r>
            <a:r>
              <a:rPr lang="en-US" sz="2800" dirty="0"/>
              <a:t>, </a:t>
            </a:r>
            <a:r>
              <a:rPr lang="en-US" sz="2800" dirty="0" err="1"/>
              <a:t>Joon</a:t>
            </a:r>
            <a:r>
              <a:rPr lang="en-US" sz="2800" dirty="0"/>
              <a:t>-Myung Kang</a:t>
            </a:r>
            <a:r>
              <a:rPr lang="en-US" sz="2800" baseline="30000" dirty="0"/>
              <a:t>#</a:t>
            </a:r>
            <a:r>
              <a:rPr lang="en-US" sz="2800" dirty="0"/>
              <a:t> and Aditya </a:t>
            </a:r>
            <a:r>
              <a:rPr lang="en-US" sz="2800" dirty="0" err="1"/>
              <a:t>Akella</a:t>
            </a:r>
            <a:r>
              <a:rPr lang="en-US" sz="2800" baseline="30000" dirty="0"/>
              <a:t>*</a:t>
            </a:r>
          </a:p>
        </p:txBody>
      </p:sp>
      <p:pic>
        <p:nvPicPr>
          <p:cNvPr id="5" name="Picture 4" descr="uw_full_horizont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776" y="442141"/>
            <a:ext cx="2415998" cy="824087"/>
          </a:xfrm>
          <a:prstGeom prst="rect">
            <a:avLst/>
          </a:prstGeom>
        </p:spPr>
      </p:pic>
      <p:pic>
        <p:nvPicPr>
          <p:cNvPr id="1028" name="Picture 4" descr="https://www.labs.hpe.com/img/home/lab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58" y="477558"/>
            <a:ext cx="2483470" cy="7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17904" y="6294872"/>
            <a:ext cx="9036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This work was funded by Hewlett Packard Labs and done during internship program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7942" y="4920825"/>
            <a:ext cx="11698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algn="ctr"/>
            <a:r>
              <a:rPr lang="en-US" sz="2800" baseline="30000" dirty="0"/>
              <a:t> *</a:t>
            </a:r>
            <a:r>
              <a:rPr lang="en-US" sz="2800" dirty="0"/>
              <a:t>University of Wisconsin-Madison,</a:t>
            </a:r>
            <a:r>
              <a:rPr lang="en-US" sz="2800" baseline="30000" dirty="0"/>
              <a:t> o </a:t>
            </a:r>
            <a:r>
              <a:rPr lang="en-US" sz="2800" dirty="0"/>
              <a:t>Barefoot Networks,</a:t>
            </a:r>
            <a:r>
              <a:rPr lang="en-US" sz="2800" baseline="30000" dirty="0"/>
              <a:t> # </a:t>
            </a:r>
            <a:r>
              <a:rPr lang="en-US" sz="2800" dirty="0"/>
              <a:t>Hewlett Packard Labs,</a:t>
            </a:r>
            <a:r>
              <a:rPr lang="en-US" sz="2800" baseline="30000" dirty="0"/>
              <a:t> + </a:t>
            </a:r>
            <a:r>
              <a:rPr lang="en-US" sz="2800" dirty="0"/>
              <a:t>VMware</a:t>
            </a:r>
            <a:r>
              <a:rPr lang="en-US" sz="2800" baseline="30000" dirty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79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P5: Generate accurate table dependency graph</a:t>
            </a:r>
          </a:p>
        </p:txBody>
      </p:sp>
      <p:sp>
        <p:nvSpPr>
          <p:cNvPr id="4" name="Rectangle: Folded Corner 3"/>
          <p:cNvSpPr/>
          <p:nvPr/>
        </p:nvSpPr>
        <p:spPr>
          <a:xfrm>
            <a:off x="1668178" y="4333334"/>
            <a:ext cx="936171" cy="544289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tunnel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: Folded Corner 4"/>
          <p:cNvSpPr/>
          <p:nvPr/>
        </p:nvSpPr>
        <p:spPr>
          <a:xfrm>
            <a:off x="3370544" y="4322446"/>
            <a:ext cx="1578429" cy="555177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ipv4_vtep</a:t>
            </a:r>
          </a:p>
        </p:txBody>
      </p:sp>
      <p:sp>
        <p:nvSpPr>
          <p:cNvPr id="6" name="Rectangle: Folded Corner 5"/>
          <p:cNvSpPr/>
          <p:nvPr/>
        </p:nvSpPr>
        <p:spPr>
          <a:xfrm>
            <a:off x="7831593" y="4333334"/>
            <a:ext cx="1360713" cy="544291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err="1">
                <a:solidFill>
                  <a:schemeClr val="tx1"/>
                </a:solidFill>
              </a:rPr>
              <a:t>nat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7" name="Rectangle: Folded Corner 6"/>
          <p:cNvSpPr/>
          <p:nvPr/>
        </p:nvSpPr>
        <p:spPr>
          <a:xfrm>
            <a:off x="9808055" y="4322446"/>
            <a:ext cx="1383587" cy="756770"/>
          </a:xfrm>
          <a:prstGeom prst="foldedCorner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ipv4_multicast</a:t>
            </a:r>
          </a:p>
        </p:txBody>
      </p:sp>
      <p:sp>
        <p:nvSpPr>
          <p:cNvPr id="8" name="Rectangle: Folded Corner 7"/>
          <p:cNvSpPr/>
          <p:nvPr/>
        </p:nvSpPr>
        <p:spPr>
          <a:xfrm>
            <a:off x="5353703" y="4322447"/>
            <a:ext cx="1862141" cy="756775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err="1">
                <a:solidFill>
                  <a:schemeClr val="tx1"/>
                </a:solidFill>
              </a:rPr>
              <a:t>tunnel_lookup_miss</a:t>
            </a:r>
            <a:endParaRPr lang="en-US" b="1" u="sng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98510"/>
              </p:ext>
            </p:extLst>
          </p:nvPr>
        </p:nvGraphicFramePr>
        <p:xfrm>
          <a:off x="164799" y="3697942"/>
          <a:ext cx="11189001" cy="494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9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3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44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92389" y="1828486"/>
            <a:ext cx="965933" cy="749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tunnel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36941" y="1828825"/>
            <a:ext cx="1544149" cy="7486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ipv4_vtep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68152" y="1842276"/>
            <a:ext cx="1798749" cy="735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tunnel_lookup_miss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1594" y="1863893"/>
            <a:ext cx="1544149" cy="7312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45662" y="1863192"/>
            <a:ext cx="1491363" cy="7326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ipv4_multicast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91069" y="2993325"/>
            <a:ext cx="10515600" cy="783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Pipeline Stages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10</a:t>
            </a:fld>
            <a:endParaRPr lang="en-US"/>
          </a:p>
        </p:txBody>
      </p:sp>
      <p:sp>
        <p:nvSpPr>
          <p:cNvPr id="12" name="Arrow: Right 11"/>
          <p:cNvSpPr/>
          <p:nvPr/>
        </p:nvSpPr>
        <p:spPr>
          <a:xfrm>
            <a:off x="1686444" y="2073092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/>
          <p:cNvSpPr/>
          <p:nvPr/>
        </p:nvSpPr>
        <p:spPr>
          <a:xfrm>
            <a:off x="4022854" y="2098880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/>
          <p:cNvSpPr/>
          <p:nvPr/>
        </p:nvSpPr>
        <p:spPr>
          <a:xfrm>
            <a:off x="6559723" y="2082467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/>
          <p:cNvSpPr/>
          <p:nvPr/>
        </p:nvSpPr>
        <p:spPr>
          <a:xfrm>
            <a:off x="8751943" y="2094190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05162 C 3.125E-6 0.07453 -0.13985 0.10324 -0.25326 0.10324 L -0.50638 0.10324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2.08333E-6 0.10602 C 2.08333E-6 0.15347 -0.18503 0.21203 -0.3349 0.21203 L -0.66953 0.21203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7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Remove unnecessary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592"/>
            <a:ext cx="11149584" cy="4869815"/>
          </a:xfrm>
        </p:spPr>
        <p:txBody>
          <a:bodyPr>
            <a:normAutofit/>
          </a:bodyPr>
          <a:lstStyle/>
          <a:p>
            <a:r>
              <a:rPr lang="en-US" dirty="0"/>
              <a:t>P4 programmer may not know what features are required in a network</a:t>
            </a:r>
          </a:p>
          <a:p>
            <a:r>
              <a:rPr lang="en-US" dirty="0"/>
              <a:t>Policy Intent also tells us what features are essential in a switch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965493" y="2700049"/>
            <a:ext cx="8043850" cy="4169155"/>
            <a:chOff x="1965493" y="2700049"/>
            <a:chExt cx="8043850" cy="4169155"/>
          </a:xfrm>
        </p:grpSpPr>
        <p:sp>
          <p:nvSpPr>
            <p:cNvPr id="4" name="Rounded Rectangle 37"/>
            <p:cNvSpPr/>
            <p:nvPr/>
          </p:nvSpPr>
          <p:spPr>
            <a:xfrm>
              <a:off x="1965493" y="3910303"/>
              <a:ext cx="2305922" cy="819176"/>
            </a:xfrm>
            <a:prstGeom prst="roundRect">
              <a:avLst>
                <a:gd name="adj" fmla="val 87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" name="Rounded Rectangle 31"/>
            <p:cNvSpPr/>
            <p:nvPr/>
          </p:nvSpPr>
          <p:spPr>
            <a:xfrm>
              <a:off x="2237974" y="3709932"/>
              <a:ext cx="1939024" cy="40489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Finance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6237" y="4054114"/>
              <a:ext cx="24005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L2 switching, L3 routing, Tunnel</a:t>
              </a:r>
            </a:p>
          </p:txBody>
        </p:sp>
        <p:sp>
          <p:nvSpPr>
            <p:cNvPr id="7" name="Rounded Rectangle 40"/>
            <p:cNvSpPr/>
            <p:nvPr/>
          </p:nvSpPr>
          <p:spPr>
            <a:xfrm>
              <a:off x="4460194" y="3910303"/>
              <a:ext cx="2295996" cy="819178"/>
            </a:xfrm>
            <a:prstGeom prst="roundRect">
              <a:avLst>
                <a:gd name="adj" fmla="val 87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49129" y="4074351"/>
              <a:ext cx="2534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L2 switching, L3 routing, VLAN, NAT</a:t>
              </a:r>
            </a:p>
          </p:txBody>
        </p:sp>
        <p:sp>
          <p:nvSpPr>
            <p:cNvPr id="9" name="Rounded Rectangle 32"/>
            <p:cNvSpPr/>
            <p:nvPr/>
          </p:nvSpPr>
          <p:spPr>
            <a:xfrm>
              <a:off x="4546936" y="3709932"/>
              <a:ext cx="2066592" cy="40489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HR</a:t>
              </a:r>
            </a:p>
          </p:txBody>
        </p:sp>
        <p:sp>
          <p:nvSpPr>
            <p:cNvPr id="10" name="Rounded Rectangle 43"/>
            <p:cNvSpPr/>
            <p:nvPr/>
          </p:nvSpPr>
          <p:spPr>
            <a:xfrm>
              <a:off x="6850790" y="3910303"/>
              <a:ext cx="2632082" cy="819178"/>
            </a:xfrm>
            <a:prstGeom prst="roundRect">
              <a:avLst>
                <a:gd name="adj" fmla="val 87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1" name="Rounded Rectangle 34"/>
            <p:cNvSpPr/>
            <p:nvPr/>
          </p:nvSpPr>
          <p:spPr>
            <a:xfrm>
              <a:off x="6983467" y="3709930"/>
              <a:ext cx="1918622" cy="40489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Support</a:t>
              </a:r>
            </a:p>
          </p:txBody>
        </p:sp>
        <p:cxnSp>
          <p:nvCxnSpPr>
            <p:cNvPr id="12" name="Straight Arrow Connector 11"/>
            <p:cNvCxnSpPr>
              <a:stCxn id="17" idx="2"/>
              <a:endCxn id="5" idx="0"/>
            </p:cNvCxnSpPr>
            <p:nvPr/>
          </p:nvCxnSpPr>
          <p:spPr>
            <a:xfrm flipH="1">
              <a:off x="3207486" y="3456040"/>
              <a:ext cx="2374981" cy="25389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7" idx="2"/>
              <a:endCxn id="9" idx="0"/>
            </p:cNvCxnSpPr>
            <p:nvPr/>
          </p:nvCxnSpPr>
          <p:spPr>
            <a:xfrm flipH="1">
              <a:off x="5580233" y="3456040"/>
              <a:ext cx="2234" cy="25389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7" idx="2"/>
              <a:endCxn id="11" idx="0"/>
            </p:cNvCxnSpPr>
            <p:nvPr/>
          </p:nvCxnSpPr>
          <p:spPr>
            <a:xfrm>
              <a:off x="5582467" y="3456040"/>
              <a:ext cx="2360311" cy="25389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71"/>
            <p:cNvSpPr/>
            <p:nvPr/>
          </p:nvSpPr>
          <p:spPr>
            <a:xfrm>
              <a:off x="4103643" y="2972185"/>
              <a:ext cx="2957647" cy="483855"/>
            </a:xfrm>
            <a:prstGeom prst="roundRect">
              <a:avLst>
                <a:gd name="adj" fmla="val 87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8" name="Rounded Rectangle 30"/>
            <p:cNvSpPr/>
            <p:nvPr/>
          </p:nvSpPr>
          <p:spPr>
            <a:xfrm>
              <a:off x="4254172" y="2700049"/>
              <a:ext cx="2647016" cy="40288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Tenant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62355" y="3055658"/>
              <a:ext cx="2638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L2 switching, L3 routing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24034" y="4096517"/>
              <a:ext cx="3174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L2 switching, L3 routing,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222031" y="4971487"/>
              <a:ext cx="5053147" cy="1897717"/>
              <a:chOff x="3592992" y="4605848"/>
              <a:chExt cx="5053147" cy="1897717"/>
            </a:xfrm>
          </p:grpSpPr>
          <p:cxnSp>
            <p:nvCxnSpPr>
              <p:cNvPr id="61" name="Straight Connector 60"/>
              <p:cNvCxnSpPr>
                <a:cxnSpLocks/>
                <a:stCxn id="53" idx="3"/>
                <a:endCxn id="31" idx="0"/>
              </p:cNvCxnSpPr>
              <p:nvPr/>
            </p:nvCxnSpPr>
            <p:spPr>
              <a:xfrm>
                <a:off x="4244341" y="4821260"/>
                <a:ext cx="788094" cy="25268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015479" y="5226076"/>
                <a:ext cx="1083756" cy="614902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6099235" y="5231377"/>
                <a:ext cx="901508" cy="609601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cxnSpLocks/>
                <a:stCxn id="35" idx="3"/>
                <a:endCxn id="31" idx="2"/>
              </p:cNvCxnSpPr>
              <p:nvPr/>
            </p:nvCxnSpPr>
            <p:spPr>
              <a:xfrm flipV="1">
                <a:off x="4353476" y="5388816"/>
                <a:ext cx="678959" cy="508223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  <a:stCxn id="36" idx="2"/>
                <a:endCxn id="55" idx="0"/>
              </p:cNvCxnSpPr>
              <p:nvPr/>
            </p:nvCxnSpPr>
            <p:spPr>
              <a:xfrm>
                <a:off x="7109987" y="5388816"/>
                <a:ext cx="1013186" cy="337246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7559" y="507394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57125" y="568354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35" name="Picture 34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816618" y="5681627"/>
                <a:ext cx="536858" cy="430823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95111" y="5073940"/>
                <a:ext cx="629752" cy="314876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3592992" y="6089798"/>
                <a:ext cx="1015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FINANCE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982937" y="4789276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149952" y="4737791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885165" y="5341579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pic>
            <p:nvPicPr>
              <p:cNvPr id="53" name="Picture 52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07483" y="4605848"/>
                <a:ext cx="536858" cy="430823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3687491" y="5014386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HR</a:t>
                </a:r>
              </a:p>
            </p:txBody>
          </p:sp>
          <p:pic>
            <p:nvPicPr>
              <p:cNvPr id="55" name="Picture 54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854744" y="5726062"/>
                <a:ext cx="536858" cy="430823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7631118" y="6134233"/>
                <a:ext cx="1015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FINANCE</a:t>
                </a:r>
              </a:p>
            </p:txBody>
          </p:sp>
          <p:pic>
            <p:nvPicPr>
              <p:cNvPr id="57" name="Picture 56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745609" y="4650283"/>
                <a:ext cx="536858" cy="430823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7725617" y="5058821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HR</a:t>
                </a:r>
              </a:p>
            </p:txBody>
          </p:sp>
          <p:cxnSp>
            <p:nvCxnSpPr>
              <p:cNvPr id="66" name="Straight Connector 65"/>
              <p:cNvCxnSpPr>
                <a:cxnSpLocks/>
                <a:stCxn id="36" idx="3"/>
                <a:endCxn id="57" idx="1"/>
              </p:cNvCxnSpPr>
              <p:nvPr/>
            </p:nvCxnSpPr>
            <p:spPr>
              <a:xfrm flipV="1">
                <a:off x="7424863" y="4865695"/>
                <a:ext cx="320746" cy="365683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6835248" y="4344203"/>
              <a:ext cx="3174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QOS, Multicast, ACL</a:t>
              </a:r>
            </a:p>
          </p:txBody>
        </p:sp>
      </p:grpSp>
      <p:sp>
        <p:nvSpPr>
          <p:cNvPr id="22" name="Arrow: Up 21"/>
          <p:cNvSpPr/>
          <p:nvPr/>
        </p:nvSpPr>
        <p:spPr>
          <a:xfrm rot="18744590">
            <a:off x="8575174" y="4653539"/>
            <a:ext cx="445477" cy="3995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10600" y="5041909"/>
            <a:ext cx="2911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Remove these features</a:t>
            </a:r>
          </a:p>
        </p:txBody>
      </p:sp>
    </p:spTree>
    <p:extLst>
      <p:ext uri="{BB962C8B-B14F-4D97-AF65-F5344CB8AC3E}">
        <p14:creationId xmlns:p14="http://schemas.microsoft.com/office/powerpoint/2010/main" val="26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9815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i="1" dirty="0"/>
              <a:t>switch.p4</a:t>
            </a:r>
            <a:r>
              <a:rPr lang="en-US" dirty="0"/>
              <a:t>” from the P4 </a:t>
            </a:r>
            <a:r>
              <a:rPr lang="en-US" dirty="0" err="1"/>
              <a:t>github</a:t>
            </a:r>
            <a:r>
              <a:rPr lang="en-US" dirty="0"/>
              <a:t> repository</a:t>
            </a:r>
          </a:p>
          <a:p>
            <a:endParaRPr lang="en-US" dirty="0"/>
          </a:p>
          <a:p>
            <a:r>
              <a:rPr lang="en-US" dirty="0"/>
              <a:t>It has 129 tables and over 10K LOC</a:t>
            </a:r>
          </a:p>
          <a:p>
            <a:endParaRPr lang="en-US" dirty="0"/>
          </a:p>
          <a:p>
            <a:r>
              <a:rPr lang="en-US" dirty="0"/>
              <a:t>Features supported by this sample switch : L2 switching, L3 routing, Multicast, Tunneling, QOS,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/>
          <p:cNvSpPr/>
          <p:nvPr/>
        </p:nvSpPr>
        <p:spPr>
          <a:xfrm>
            <a:off x="3411130" y="5708726"/>
            <a:ext cx="4547664" cy="662028"/>
          </a:xfrm>
          <a:prstGeom prst="round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679927"/>
              </p:ext>
            </p:extLst>
          </p:nvPr>
        </p:nvGraphicFramePr>
        <p:xfrm>
          <a:off x="2175079" y="2077369"/>
          <a:ext cx="8391161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638408"/>
              </p:ext>
            </p:extLst>
          </p:nvPr>
        </p:nvGraphicFramePr>
        <p:xfrm>
          <a:off x="900914" y="5151948"/>
          <a:ext cx="966532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03483"/>
              </p:ext>
            </p:extLst>
          </p:nvPr>
        </p:nvGraphicFramePr>
        <p:xfrm>
          <a:off x="774839" y="2077369"/>
          <a:ext cx="1289154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TUNNEL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MULTICAST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2309990" y="2317073"/>
            <a:ext cx="899410" cy="2053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489872" y="2721808"/>
            <a:ext cx="704537" cy="17088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864626" y="456559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41676" y="456809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642273" y="2918635"/>
            <a:ext cx="702038" cy="1576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955096" y="483791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525250" y="484041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000068" y="2634366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812028" y="2636866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758906" y="2624376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544184" y="2621874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51219" y="371864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243721" y="3706868"/>
            <a:ext cx="659567" cy="4539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28"/>
          <p:cNvCxnSpPr/>
          <p:nvPr/>
        </p:nvCxnSpPr>
        <p:spPr>
          <a:xfrm rot="16200000" flipV="1">
            <a:off x="2864625" y="3004127"/>
            <a:ext cx="1843792" cy="469684"/>
          </a:xfrm>
          <a:prstGeom prst="bentConnector3">
            <a:avLst>
              <a:gd name="adj1" fmla="val 10040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34"/>
          <p:cNvCxnSpPr/>
          <p:nvPr/>
        </p:nvCxnSpPr>
        <p:spPr>
          <a:xfrm rot="16200000" flipV="1">
            <a:off x="3220645" y="3067833"/>
            <a:ext cx="996840" cy="304789"/>
          </a:xfrm>
          <a:prstGeom prst="bentConnector3">
            <a:avLst>
              <a:gd name="adj1" fmla="val 9962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41"/>
          <p:cNvCxnSpPr/>
          <p:nvPr/>
        </p:nvCxnSpPr>
        <p:spPr>
          <a:xfrm rot="16200000" flipV="1">
            <a:off x="4082713" y="2790380"/>
            <a:ext cx="666800" cy="329787"/>
          </a:xfrm>
          <a:prstGeom prst="bentConnector3">
            <a:avLst>
              <a:gd name="adj1" fmla="val 994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104405" y="2634366"/>
            <a:ext cx="314375" cy="7095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8605859" y="2634366"/>
            <a:ext cx="359765" cy="320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54"/>
          <p:cNvCxnSpPr/>
          <p:nvPr/>
        </p:nvCxnSpPr>
        <p:spPr>
          <a:xfrm rot="10800000">
            <a:off x="3566673" y="2197157"/>
            <a:ext cx="1241687" cy="1079275"/>
          </a:xfrm>
          <a:prstGeom prst="bentConnector3">
            <a:avLst>
              <a:gd name="adj1" fmla="val -191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361019" y="2634366"/>
            <a:ext cx="604605" cy="22035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010707" y="3405831"/>
            <a:ext cx="582113" cy="1500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4839" y="429583"/>
            <a:ext cx="101761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Original switch pipeline with 8 enabled features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13</a:t>
            </a:fld>
            <a:endParaRPr lang="en-US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3060086" y="5795537"/>
            <a:ext cx="4845957" cy="61921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# of pipeline stages = 10</a:t>
            </a:r>
          </a:p>
        </p:txBody>
      </p:sp>
    </p:spTree>
    <p:extLst>
      <p:ext uri="{BB962C8B-B14F-4D97-AF65-F5344CB8AC3E}">
        <p14:creationId xmlns:p14="http://schemas.microsoft.com/office/powerpoint/2010/main" val="25710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/>
          <p:cNvSpPr/>
          <p:nvPr/>
        </p:nvSpPr>
        <p:spPr>
          <a:xfrm>
            <a:off x="3411130" y="5708726"/>
            <a:ext cx="5874384" cy="662028"/>
          </a:xfrm>
          <a:prstGeom prst="round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153742"/>
              </p:ext>
            </p:extLst>
          </p:nvPr>
        </p:nvGraphicFramePr>
        <p:xfrm>
          <a:off x="900914" y="5153773"/>
          <a:ext cx="966532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971" y="429583"/>
            <a:ext cx="114626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Feature Removal: switch pipeline after removing unused features  </a:t>
            </a:r>
            <a:r>
              <a:rPr lang="en-US" sz="4400" dirty="0">
                <a:solidFill>
                  <a:srgbClr val="FF0000"/>
                </a:solidFill>
              </a:rPr>
              <a:t>(QOS, Multicast, ACL)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14</a:t>
            </a:fld>
            <a:endParaRPr lang="en-US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3060086" y="5795537"/>
            <a:ext cx="7956257" cy="61921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Reduced # of pipeline stages to 7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685458"/>
              </p:ext>
            </p:extLst>
          </p:nvPr>
        </p:nvGraphicFramePr>
        <p:xfrm>
          <a:off x="2177511" y="2085228"/>
          <a:ext cx="839116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802184"/>
              </p:ext>
            </p:extLst>
          </p:nvPr>
        </p:nvGraphicFramePr>
        <p:xfrm>
          <a:off x="777271" y="2085228"/>
          <a:ext cx="128915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TUNNEL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6" name="Straight Arrow Connector 35"/>
          <p:cNvCxnSpPr/>
          <p:nvPr/>
        </p:nvCxnSpPr>
        <p:spPr>
          <a:xfrm flipH="1">
            <a:off x="2784618" y="263222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080610" y="2619736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952534" y="2622235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839447" y="2624734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569628" y="2632228"/>
            <a:ext cx="629587" cy="442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231163" y="2632228"/>
            <a:ext cx="374754" cy="727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436684" y="2632228"/>
            <a:ext cx="449705" cy="727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24"/>
          <p:cNvCxnSpPr/>
          <p:nvPr/>
        </p:nvCxnSpPr>
        <p:spPr>
          <a:xfrm rot="10800000">
            <a:off x="2784618" y="2264972"/>
            <a:ext cx="1251673" cy="1094282"/>
          </a:xfrm>
          <a:prstGeom prst="bentConnector3">
            <a:avLst>
              <a:gd name="adj1" fmla="val -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241813" y="2721981"/>
            <a:ext cx="586663" cy="989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040929"/>
              </p:ext>
            </p:extLst>
          </p:nvPr>
        </p:nvGraphicFramePr>
        <p:xfrm>
          <a:off x="2174878" y="2077570"/>
          <a:ext cx="8391161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14299"/>
              </p:ext>
            </p:extLst>
          </p:nvPr>
        </p:nvGraphicFramePr>
        <p:xfrm>
          <a:off x="774638" y="2077570"/>
          <a:ext cx="1289154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TUNNEL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MULTICAST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flipH="1">
            <a:off x="2309789" y="2317274"/>
            <a:ext cx="899410" cy="2053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489671" y="2722009"/>
            <a:ext cx="704537" cy="17088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864425" y="456579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541475" y="456829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642072" y="2918836"/>
            <a:ext cx="702038" cy="1576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954895" y="483811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9525049" y="484061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999867" y="2634567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811827" y="2637067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58705" y="2624577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543983" y="2622075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251018" y="371884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243520" y="3707069"/>
            <a:ext cx="659567" cy="4539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28"/>
          <p:cNvCxnSpPr/>
          <p:nvPr/>
        </p:nvCxnSpPr>
        <p:spPr>
          <a:xfrm rot="16200000" flipV="1">
            <a:off x="2864424" y="3004328"/>
            <a:ext cx="1843792" cy="469684"/>
          </a:xfrm>
          <a:prstGeom prst="bentConnector3">
            <a:avLst>
              <a:gd name="adj1" fmla="val 10040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34"/>
          <p:cNvCxnSpPr/>
          <p:nvPr/>
        </p:nvCxnSpPr>
        <p:spPr>
          <a:xfrm rot="16200000" flipV="1">
            <a:off x="3220444" y="3068034"/>
            <a:ext cx="996840" cy="304789"/>
          </a:xfrm>
          <a:prstGeom prst="bentConnector3">
            <a:avLst>
              <a:gd name="adj1" fmla="val 9962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1"/>
          <p:cNvCxnSpPr/>
          <p:nvPr/>
        </p:nvCxnSpPr>
        <p:spPr>
          <a:xfrm rot="16200000" flipV="1">
            <a:off x="4082512" y="2790581"/>
            <a:ext cx="666800" cy="329787"/>
          </a:xfrm>
          <a:prstGeom prst="bentConnector3">
            <a:avLst>
              <a:gd name="adj1" fmla="val 994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104204" y="2634567"/>
            <a:ext cx="314375" cy="7095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8605658" y="2634567"/>
            <a:ext cx="359765" cy="320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4"/>
          <p:cNvCxnSpPr/>
          <p:nvPr/>
        </p:nvCxnSpPr>
        <p:spPr>
          <a:xfrm rot="10800000">
            <a:off x="3566472" y="2197358"/>
            <a:ext cx="1241687" cy="1079275"/>
          </a:xfrm>
          <a:prstGeom prst="bentConnector3">
            <a:avLst>
              <a:gd name="adj1" fmla="val -191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8360818" y="2634567"/>
            <a:ext cx="604605" cy="22035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5010506" y="3406032"/>
            <a:ext cx="582113" cy="1500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/>
          <p:cNvSpPr/>
          <p:nvPr/>
        </p:nvSpPr>
        <p:spPr>
          <a:xfrm>
            <a:off x="658705" y="3939428"/>
            <a:ext cx="10044953" cy="110486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192019"/>
              </p:ext>
            </p:extLst>
          </p:nvPr>
        </p:nvGraphicFramePr>
        <p:xfrm>
          <a:off x="900914" y="3983640"/>
          <a:ext cx="966532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77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build="p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75983"/>
              </p:ext>
            </p:extLst>
          </p:nvPr>
        </p:nvGraphicFramePr>
        <p:xfrm>
          <a:off x="776825" y="2077676"/>
          <a:ext cx="128915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TUNNEL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82598"/>
              </p:ext>
            </p:extLst>
          </p:nvPr>
        </p:nvGraphicFramePr>
        <p:xfrm>
          <a:off x="777201" y="2080462"/>
          <a:ext cx="128915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TUNNEL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Rectangle: Rounded Corners 32"/>
          <p:cNvSpPr/>
          <p:nvPr/>
        </p:nvSpPr>
        <p:spPr>
          <a:xfrm>
            <a:off x="6807471" y="4990275"/>
            <a:ext cx="4992643" cy="1024598"/>
          </a:xfrm>
          <a:prstGeom prst="round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702429"/>
              </p:ext>
            </p:extLst>
          </p:nvPr>
        </p:nvGraphicFramePr>
        <p:xfrm>
          <a:off x="900914" y="3983640"/>
          <a:ext cx="966532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972" y="265810"/>
            <a:ext cx="114626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Dependency Reduction : Switch pipeline with Tenant-to-feature mapping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15</a:t>
            </a:fld>
            <a:endParaRPr lang="en-US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6456428" y="5077085"/>
            <a:ext cx="5104202" cy="937787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Reduced # of pipeline stages to 6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975661"/>
              </p:ext>
            </p:extLst>
          </p:nvPr>
        </p:nvGraphicFramePr>
        <p:xfrm>
          <a:off x="2185895" y="2080462"/>
          <a:ext cx="839116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flipH="1">
            <a:off x="3485053" y="262762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192085" y="262762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078998" y="263012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783016" y="263012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800506" y="2977399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12"/>
          <p:cNvCxnSpPr/>
          <p:nvPr/>
        </p:nvCxnSpPr>
        <p:spPr>
          <a:xfrm rot="16200000" flipV="1">
            <a:off x="2560656" y="2540196"/>
            <a:ext cx="1049312" cy="569611"/>
          </a:xfrm>
          <a:prstGeom prst="bentConnector3">
            <a:avLst>
              <a:gd name="adj1" fmla="val 10142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000330" y="2626663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13"/>
          <p:cNvCxnSpPr/>
          <p:nvPr/>
        </p:nvCxnSpPr>
        <p:spPr>
          <a:xfrm rot="16200000" flipV="1">
            <a:off x="2475226" y="3057444"/>
            <a:ext cx="1081626" cy="431062"/>
          </a:xfrm>
          <a:prstGeom prst="bentConnector3">
            <a:avLst>
              <a:gd name="adj1" fmla="val 9995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404807"/>
              </p:ext>
            </p:extLst>
          </p:nvPr>
        </p:nvGraphicFramePr>
        <p:xfrm>
          <a:off x="900914" y="4601663"/>
          <a:ext cx="5616306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102">
                  <a:extLst>
                    <a:ext uri="{9D8B030D-6E8A-4147-A177-3AD203B41FA5}">
                      <a16:colId xmlns:a16="http://schemas.microsoft.com/office/drawing/2014/main" val="684947454"/>
                    </a:ext>
                  </a:extLst>
                </a:gridCol>
                <a:gridCol w="1872102">
                  <a:extLst>
                    <a:ext uri="{9D8B030D-6E8A-4147-A177-3AD203B41FA5}">
                      <a16:colId xmlns:a16="http://schemas.microsoft.com/office/drawing/2014/main" val="3642622425"/>
                    </a:ext>
                  </a:extLst>
                </a:gridCol>
                <a:gridCol w="1872102">
                  <a:extLst>
                    <a:ext uri="{9D8B030D-6E8A-4147-A177-3AD203B41FA5}">
                      <a16:colId xmlns:a16="http://schemas.microsoft.com/office/drawing/2014/main" val="289200375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Tenant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Common 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Exclusive Feature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318659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L2, 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VLAN, NAT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66249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Finance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09173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263827"/>
              </p:ext>
            </p:extLst>
          </p:nvPr>
        </p:nvGraphicFramePr>
        <p:xfrm>
          <a:off x="2181281" y="2081458"/>
          <a:ext cx="839116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2" name="Straight Arrow Connector 51"/>
          <p:cNvCxnSpPr/>
          <p:nvPr/>
        </p:nvCxnSpPr>
        <p:spPr>
          <a:xfrm flipH="1">
            <a:off x="2770970" y="2645876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066962" y="2633384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938886" y="2635883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825799" y="2638382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555980" y="2645876"/>
            <a:ext cx="629587" cy="442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217515" y="2645876"/>
            <a:ext cx="374754" cy="727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3425091" y="2645876"/>
            <a:ext cx="449705" cy="727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24"/>
          <p:cNvCxnSpPr/>
          <p:nvPr/>
        </p:nvCxnSpPr>
        <p:spPr>
          <a:xfrm rot="10800000">
            <a:off x="2770970" y="2278620"/>
            <a:ext cx="1251673" cy="1094282"/>
          </a:xfrm>
          <a:prstGeom prst="bentConnector3">
            <a:avLst>
              <a:gd name="adj1" fmla="val -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3228165" y="2735629"/>
            <a:ext cx="586663" cy="989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 rot="19789946">
            <a:off x="3539660" y="2507089"/>
            <a:ext cx="225181" cy="1041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627507">
            <a:off x="4313967" y="2535027"/>
            <a:ext cx="192012" cy="991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build="p"/>
      <p:bldP spid="6" grpId="0" animBg="1"/>
      <p:bldP spid="6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Evaluation: Dependency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9815"/>
          </a:xfrm>
        </p:spPr>
        <p:txBody>
          <a:bodyPr>
            <a:normAutofit/>
          </a:bodyPr>
          <a:lstStyle/>
          <a:p>
            <a:r>
              <a:rPr lang="en-US" dirty="0"/>
              <a:t>Three scenarios</a:t>
            </a:r>
          </a:p>
          <a:p>
            <a:pPr lvl="1"/>
            <a:r>
              <a:rPr lang="en-US" dirty="0"/>
              <a:t>Scenario 1: each feature used by </a:t>
            </a:r>
            <a:r>
              <a:rPr lang="en-US" b="1" dirty="0"/>
              <a:t>one</a:t>
            </a:r>
            <a:r>
              <a:rPr lang="en-US" dirty="0"/>
              <a:t> tenant</a:t>
            </a:r>
          </a:p>
          <a:p>
            <a:pPr lvl="1"/>
            <a:r>
              <a:rPr lang="en-US" dirty="0"/>
              <a:t>Scenario 2: each feature used by </a:t>
            </a:r>
            <a:r>
              <a:rPr lang="en-US" b="1" dirty="0"/>
              <a:t>two</a:t>
            </a:r>
            <a:r>
              <a:rPr lang="en-US" dirty="0"/>
              <a:t> tenants</a:t>
            </a:r>
          </a:p>
          <a:p>
            <a:pPr lvl="1"/>
            <a:r>
              <a:rPr lang="en-US" dirty="0"/>
              <a:t>Scenario 3: each feature used by </a:t>
            </a:r>
            <a:r>
              <a:rPr lang="en-US" b="1" dirty="0"/>
              <a:t>four</a:t>
            </a:r>
            <a:r>
              <a:rPr lang="en-US" dirty="0"/>
              <a:t> tenants</a:t>
            </a:r>
          </a:p>
          <a:p>
            <a:r>
              <a:rPr lang="en-US" dirty="0"/>
              <a:t>By increasing number of tenants that share the same feature, we decrease the number of mutually exclusive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09F93B5-C7DB-4C8A-A0CF-72C906036C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7861876"/>
              </p:ext>
            </p:extLst>
          </p:nvPr>
        </p:nvGraphicFramePr>
        <p:xfrm>
          <a:off x="5734995" y="1301388"/>
          <a:ext cx="6457005" cy="4289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Evaluation: Dependency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753" y="1585178"/>
            <a:ext cx="5703277" cy="874997"/>
          </a:xfrm>
        </p:spPr>
        <p:txBody>
          <a:bodyPr>
            <a:normAutofit/>
          </a:bodyPr>
          <a:lstStyle/>
          <a:p>
            <a:r>
              <a:rPr lang="en-US" dirty="0"/>
              <a:t># of pipeline stages as a function of # of tenants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17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7888" y="5349825"/>
            <a:ext cx="8364420" cy="1242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 improvement– bottlenecked by large pipeline stage occupying features</a:t>
            </a:r>
          </a:p>
          <a:p>
            <a:pPr lvl="1"/>
            <a:r>
              <a:rPr lang="en-US" sz="2800" dirty="0"/>
              <a:t>Tunnel has 6 pipeline stages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301752" y="2316757"/>
            <a:ext cx="257801" cy="310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765339" y="3593570"/>
            <a:ext cx="291738" cy="328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3753" y="3555592"/>
            <a:ext cx="5703277" cy="896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Maximum of 33% reduction in # of pipeline stages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7888" y="4588935"/>
            <a:ext cx="5703277" cy="709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50% increase in pipeline efficiency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31407" y="2539433"/>
            <a:ext cx="5703277" cy="874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Without our optimization, it takes 12 pipeline stages</a:t>
            </a:r>
          </a:p>
        </p:txBody>
      </p:sp>
    </p:spTree>
    <p:extLst>
      <p:ext uri="{BB962C8B-B14F-4D97-AF65-F5344CB8AC3E}">
        <p14:creationId xmlns:p14="http://schemas.microsoft.com/office/powerpoint/2010/main" val="5492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build="p"/>
      <p:bldP spid="7" grpId="0" animBg="1"/>
      <p:bldP spid="8" grpId="0" animBg="1"/>
      <p:bldP spid="10" grpId="0" uiExpand="1" build="p"/>
      <p:bldP spid="11" grpId="0" uiExpand="1" build="p"/>
      <p:bldP spid="1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9815"/>
          </a:xfrm>
        </p:spPr>
        <p:txBody>
          <a:bodyPr>
            <a:normAutofit/>
          </a:bodyPr>
          <a:lstStyle/>
          <a:p>
            <a:r>
              <a:rPr lang="en-US" dirty="0"/>
              <a:t>Exploit knowledge of application requirements from high level policy intent to create an efficient programmable switch pipeline</a:t>
            </a:r>
          </a:p>
          <a:p>
            <a:pPr lvl="1"/>
            <a:r>
              <a:rPr lang="en-US" dirty="0"/>
              <a:t>Generate accurate table dependencies</a:t>
            </a:r>
          </a:p>
          <a:p>
            <a:pPr lvl="1"/>
            <a:r>
              <a:rPr lang="en-US" dirty="0"/>
              <a:t>Feature removal</a:t>
            </a:r>
          </a:p>
          <a:p>
            <a:pPr lvl="1"/>
            <a:endParaRPr lang="en-US" dirty="0"/>
          </a:p>
          <a:p>
            <a:r>
              <a:rPr lang="en-US" dirty="0"/>
              <a:t>Provide up to 50% improvement in pipeline efficiency</a:t>
            </a:r>
          </a:p>
          <a:p>
            <a:endParaRPr lang="en-US" dirty="0"/>
          </a:p>
          <a:p>
            <a:r>
              <a:rPr lang="en-US" dirty="0"/>
              <a:t>Future work involves optimization across multiple pipelines switches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7" y="21798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5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942797" y="4893731"/>
            <a:ext cx="4164182" cy="11294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71"/>
          <p:cNvSpPr/>
          <p:nvPr/>
        </p:nvSpPr>
        <p:spPr>
          <a:xfrm>
            <a:off x="5314617" y="5198778"/>
            <a:ext cx="2644318" cy="76234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3" name="Rounded Rectangle 72"/>
          <p:cNvSpPr/>
          <p:nvPr/>
        </p:nvSpPr>
        <p:spPr>
          <a:xfrm>
            <a:off x="4314202" y="2404140"/>
            <a:ext cx="3391511" cy="34290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SDN Control Plane</a:t>
            </a:r>
          </a:p>
        </p:txBody>
      </p:sp>
      <p:sp>
        <p:nvSpPr>
          <p:cNvPr id="24" name="Rounded Rectangle 73"/>
          <p:cNvSpPr/>
          <p:nvPr/>
        </p:nvSpPr>
        <p:spPr>
          <a:xfrm>
            <a:off x="3961853" y="3430945"/>
            <a:ext cx="4110462" cy="73268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Rounded Rectangle 74"/>
          <p:cNvSpPr/>
          <p:nvPr/>
        </p:nvSpPr>
        <p:spPr>
          <a:xfrm>
            <a:off x="6780095" y="3533024"/>
            <a:ext cx="1199061" cy="5368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Rule Translator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72057" y="5425109"/>
            <a:ext cx="666005" cy="49803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Stage Z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>
            <a:stCxn id="31" idx="3"/>
            <a:endCxn id="32" idx="1"/>
          </p:cNvCxnSpPr>
          <p:nvPr/>
        </p:nvCxnSpPr>
        <p:spPr>
          <a:xfrm>
            <a:off x="6105655" y="5673886"/>
            <a:ext cx="22863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2" idx="3"/>
            <a:endCxn id="26" idx="1"/>
          </p:cNvCxnSpPr>
          <p:nvPr/>
        </p:nvCxnSpPr>
        <p:spPr>
          <a:xfrm>
            <a:off x="7008104" y="5673887"/>
            <a:ext cx="163953" cy="2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4" idx="3"/>
            <a:endCxn id="22" idx="1"/>
          </p:cNvCxnSpPr>
          <p:nvPr/>
        </p:nvCxnSpPr>
        <p:spPr>
          <a:xfrm>
            <a:off x="5167749" y="5579254"/>
            <a:ext cx="146868" cy="6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465553" y="5424868"/>
            <a:ext cx="640102" cy="49803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Stage 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34294" y="5424869"/>
            <a:ext cx="673810" cy="49803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Stage 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27510" y="3611722"/>
            <a:ext cx="914400" cy="2585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P4 Compiler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99932" y="4899808"/>
            <a:ext cx="375278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Target switch with flexible pipeline</a:t>
            </a:r>
          </a:p>
        </p:txBody>
      </p:sp>
      <p:sp>
        <p:nvSpPr>
          <p:cNvPr id="38" name="Rounded Rectangle 92"/>
          <p:cNvSpPr/>
          <p:nvPr/>
        </p:nvSpPr>
        <p:spPr>
          <a:xfrm>
            <a:off x="4929253" y="3533023"/>
            <a:ext cx="1615144" cy="5276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Parser &amp; Table configuration</a:t>
            </a:r>
          </a:p>
        </p:txBody>
      </p:sp>
      <p:cxnSp>
        <p:nvCxnSpPr>
          <p:cNvPr id="39" name="Straight Arrow Connector 38"/>
          <p:cNvCxnSpPr>
            <a:stCxn id="38" idx="3"/>
            <a:endCxn id="25" idx="1"/>
          </p:cNvCxnSpPr>
          <p:nvPr/>
        </p:nvCxnSpPr>
        <p:spPr>
          <a:xfrm>
            <a:off x="6544397" y="3796834"/>
            <a:ext cx="235698" cy="46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3846269" y="5308823"/>
            <a:ext cx="1490085" cy="586880"/>
            <a:chOff x="5993586" y="4643924"/>
            <a:chExt cx="1408546" cy="586880"/>
          </a:xfrm>
        </p:grpSpPr>
        <p:sp>
          <p:nvSpPr>
            <p:cNvPr id="44" name="Rectangle 43"/>
            <p:cNvSpPr/>
            <p:nvPr/>
          </p:nvSpPr>
          <p:spPr>
            <a:xfrm>
              <a:off x="6145479" y="4643924"/>
              <a:ext cx="1097274" cy="540861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93586" y="4695273"/>
              <a:ext cx="140854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Programmed Parser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925986" y="5154307"/>
            <a:ext cx="141564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Pipeline stages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029803" y="1694201"/>
            <a:ext cx="4271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Reconfigurable pipeline switches</a:t>
            </a: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38200" y="3229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Reconfigurable pipeline switches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</a:t>
            </a:fld>
            <a:endParaRPr lang="en-US"/>
          </a:p>
        </p:txBody>
      </p:sp>
      <p:sp>
        <p:nvSpPr>
          <p:cNvPr id="18" name="Arrow: Down 17"/>
          <p:cNvSpPr/>
          <p:nvPr/>
        </p:nvSpPr>
        <p:spPr>
          <a:xfrm>
            <a:off x="5789580" y="2832441"/>
            <a:ext cx="428915" cy="50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Down 49"/>
          <p:cNvSpPr/>
          <p:nvPr/>
        </p:nvSpPr>
        <p:spPr>
          <a:xfrm>
            <a:off x="5765535" y="4232908"/>
            <a:ext cx="428915" cy="50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/>
      <p:bldP spid="35" grpId="0"/>
      <p:bldP spid="38" grpId="0" animBg="1"/>
      <p:bldP spid="46" grpId="0"/>
      <p:bldP spid="3" grpId="0"/>
      <p:bldP spid="18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7" y="21798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25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Reconfigurable pipeline switches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97175" y="1691152"/>
            <a:ext cx="9855668" cy="4015537"/>
            <a:chOff x="1597175" y="1691152"/>
            <a:chExt cx="9855668" cy="4015537"/>
          </a:xfrm>
        </p:grpSpPr>
        <p:sp>
          <p:nvSpPr>
            <p:cNvPr id="4" name="Rectangle 3"/>
            <p:cNvSpPr/>
            <p:nvPr/>
          </p:nvSpPr>
          <p:spPr>
            <a:xfrm>
              <a:off x="1597175" y="4577207"/>
              <a:ext cx="4095604" cy="1129482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ounded Rectangle 6"/>
            <p:cNvSpPr/>
            <p:nvPr/>
          </p:nvSpPr>
          <p:spPr>
            <a:xfrm>
              <a:off x="2774010" y="4928508"/>
              <a:ext cx="2804595" cy="68659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6" name="Rounded Rectangle 7"/>
            <p:cNvSpPr/>
            <p:nvPr/>
          </p:nvSpPr>
          <p:spPr>
            <a:xfrm>
              <a:off x="2230090" y="2412527"/>
              <a:ext cx="2313680" cy="342901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SDN Control Plane</a:t>
              </a:r>
            </a:p>
          </p:txBody>
        </p:sp>
        <p:sp>
          <p:nvSpPr>
            <p:cNvPr id="7" name="Rounded Rectangle 8"/>
            <p:cNvSpPr/>
            <p:nvPr/>
          </p:nvSpPr>
          <p:spPr>
            <a:xfrm>
              <a:off x="1900418" y="3483700"/>
              <a:ext cx="2973025" cy="73268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9"/>
            <p:cNvSpPr/>
            <p:nvPr/>
          </p:nvSpPr>
          <p:spPr>
            <a:xfrm>
              <a:off x="2941690" y="3607990"/>
              <a:ext cx="1275899" cy="5276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Rule Translator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18092" y="5001373"/>
              <a:ext cx="834435" cy="540861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75172" y="5014201"/>
              <a:ext cx="839748" cy="49803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L3 Routing</a:t>
              </a:r>
            </a:p>
          </p:txBody>
        </p:sp>
        <p:cxnSp>
          <p:nvCxnSpPr>
            <p:cNvPr id="11" name="Straight Arrow Connector 10"/>
            <p:cNvCxnSpPr>
              <a:stCxn id="6" idx="2"/>
              <a:endCxn id="7" idx="0"/>
            </p:cNvCxnSpPr>
            <p:nvPr/>
          </p:nvCxnSpPr>
          <p:spPr>
            <a:xfrm>
              <a:off x="3386930" y="2755428"/>
              <a:ext cx="1" cy="7282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5" idx="3"/>
              <a:endCxn id="16" idx="1"/>
            </p:cNvCxnSpPr>
            <p:nvPr/>
          </p:nvCxnSpPr>
          <p:spPr>
            <a:xfrm>
              <a:off x="3385735" y="5262978"/>
              <a:ext cx="239779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6" idx="3"/>
              <a:endCxn id="10" idx="1"/>
            </p:cNvCxnSpPr>
            <p:nvPr/>
          </p:nvCxnSpPr>
          <p:spPr>
            <a:xfrm>
              <a:off x="4502891" y="5262979"/>
              <a:ext cx="172281" cy="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3"/>
              <a:endCxn id="5" idx="1"/>
            </p:cNvCxnSpPr>
            <p:nvPr/>
          </p:nvCxnSpPr>
          <p:spPr>
            <a:xfrm>
              <a:off x="2552527" y="5271804"/>
              <a:ext cx="22148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871854" y="5013960"/>
              <a:ext cx="513881" cy="49803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ACL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25514" y="5013961"/>
              <a:ext cx="877377" cy="49803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L2 learning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61606" y="2740999"/>
              <a:ext cx="1926060" cy="75713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lvl="1">
                <a:lnSpc>
                  <a:spcPct val="90000"/>
                </a:lnSpc>
              </a:pPr>
              <a:r>
                <a:rPr lang="en-US" sz="1600" b="1" dirty="0"/>
                <a:t>Populating</a:t>
              </a:r>
              <a:r>
                <a:rPr lang="en-US" sz="1600" dirty="0"/>
                <a:t>: </a:t>
              </a:r>
            </a:p>
            <a:p>
              <a:pPr lvl="1">
                <a:lnSpc>
                  <a:spcPct val="90000"/>
                </a:lnSpc>
              </a:pPr>
              <a:r>
                <a:rPr lang="en-US" sz="1600" dirty="0"/>
                <a:t>Installing and </a:t>
              </a:r>
            </a:p>
            <a:p>
              <a:pPr lvl="1">
                <a:lnSpc>
                  <a:spcPct val="90000"/>
                </a:lnSpc>
              </a:pPr>
              <a:r>
                <a:rPr lang="en-US" sz="1600" dirty="0"/>
                <a:t>querying rules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7948" y="4624888"/>
              <a:ext cx="3752780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Target switch with fixed pipeline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427627" y="4117383"/>
              <a:ext cx="1" cy="4598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812606" y="4577207"/>
              <a:ext cx="4164182" cy="1129482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71"/>
            <p:cNvSpPr/>
            <p:nvPr/>
          </p:nvSpPr>
          <p:spPr>
            <a:xfrm>
              <a:off x="8184426" y="4882254"/>
              <a:ext cx="2644318" cy="762341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23" name="Rounded Rectangle 72"/>
            <p:cNvSpPr/>
            <p:nvPr/>
          </p:nvSpPr>
          <p:spPr>
            <a:xfrm>
              <a:off x="7437232" y="2404140"/>
              <a:ext cx="3391511" cy="342901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SDN Control Plane</a:t>
              </a:r>
            </a:p>
          </p:txBody>
        </p:sp>
        <p:sp>
          <p:nvSpPr>
            <p:cNvPr id="24" name="Rounded Rectangle 73"/>
            <p:cNvSpPr/>
            <p:nvPr/>
          </p:nvSpPr>
          <p:spPr>
            <a:xfrm>
              <a:off x="6859798" y="3483700"/>
              <a:ext cx="4110462" cy="73268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74"/>
            <p:cNvSpPr/>
            <p:nvPr/>
          </p:nvSpPr>
          <p:spPr>
            <a:xfrm>
              <a:off x="9678040" y="3585779"/>
              <a:ext cx="1199061" cy="53683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Rule Translator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041866" y="5108585"/>
              <a:ext cx="666005" cy="49803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>
                  <a:solidFill>
                    <a:schemeClr val="tx1"/>
                  </a:solidFill>
                </a:rPr>
                <a:t>Stage Z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9666098" y="2749261"/>
              <a:ext cx="0" cy="7202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  <a:endCxn id="32" idx="1"/>
            </p:cNvCxnSpPr>
            <p:nvPr/>
          </p:nvCxnSpPr>
          <p:spPr>
            <a:xfrm>
              <a:off x="8975464" y="5357362"/>
              <a:ext cx="228639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2" idx="3"/>
              <a:endCxn id="26" idx="1"/>
            </p:cNvCxnSpPr>
            <p:nvPr/>
          </p:nvCxnSpPr>
          <p:spPr>
            <a:xfrm>
              <a:off x="9877913" y="5357363"/>
              <a:ext cx="163953" cy="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44" idx="3"/>
              <a:endCxn id="22" idx="1"/>
            </p:cNvCxnSpPr>
            <p:nvPr/>
          </p:nvCxnSpPr>
          <p:spPr>
            <a:xfrm>
              <a:off x="8037558" y="5262730"/>
              <a:ext cx="146868" cy="6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8335362" y="5108344"/>
              <a:ext cx="640102" cy="49803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Stage X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04103" y="5108345"/>
              <a:ext cx="673810" cy="49803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Stage 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25455" y="3664477"/>
              <a:ext cx="914400" cy="258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P4 Compiler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310457" y="2746689"/>
              <a:ext cx="1725331" cy="75713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lvl="1">
                <a:lnSpc>
                  <a:spcPct val="90000"/>
                </a:lnSpc>
              </a:pPr>
              <a:r>
                <a:rPr lang="en-US" sz="1600" b="1" dirty="0"/>
                <a:t>Populating</a:t>
              </a:r>
              <a:r>
                <a:rPr lang="en-US" sz="1600" dirty="0"/>
                <a:t>: </a:t>
              </a:r>
            </a:p>
            <a:p>
              <a:pPr lvl="1">
                <a:lnSpc>
                  <a:spcPct val="90000"/>
                </a:lnSpc>
              </a:pPr>
              <a:r>
                <a:rPr lang="en-US" sz="1600" dirty="0"/>
                <a:t>Installing and </a:t>
              </a:r>
            </a:p>
            <a:p>
              <a:pPr lvl="1">
                <a:lnSpc>
                  <a:spcPct val="90000"/>
                </a:lnSpc>
              </a:pPr>
              <a:r>
                <a:rPr lang="en-US" sz="1600" dirty="0"/>
                <a:t>querying rules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69741" y="4583284"/>
              <a:ext cx="3752780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Target switch with flexible pipeline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8634770" y="4117383"/>
              <a:ext cx="1" cy="4598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ight Arrow 43"/>
            <p:cNvSpPr/>
            <p:nvPr/>
          </p:nvSpPr>
          <p:spPr>
            <a:xfrm>
              <a:off x="5481496" y="3449498"/>
              <a:ext cx="1052823" cy="8043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92"/>
            <p:cNvSpPr/>
            <p:nvPr/>
          </p:nvSpPr>
          <p:spPr>
            <a:xfrm>
              <a:off x="7827198" y="3585778"/>
              <a:ext cx="1615144" cy="5276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Parser &amp; Table configuration</a:t>
              </a:r>
            </a:p>
          </p:txBody>
        </p:sp>
        <p:cxnSp>
          <p:nvCxnSpPr>
            <p:cNvPr id="39" name="Straight Arrow Connector 38"/>
            <p:cNvCxnSpPr>
              <a:stCxn id="38" idx="3"/>
              <a:endCxn id="25" idx="1"/>
            </p:cNvCxnSpPr>
            <p:nvPr/>
          </p:nvCxnSpPr>
          <p:spPr>
            <a:xfrm>
              <a:off x="9442342" y="3849589"/>
              <a:ext cx="235698" cy="4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8351154" y="2750129"/>
              <a:ext cx="2906" cy="7102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6648386" y="2836010"/>
              <a:ext cx="1767428" cy="535531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lvl="1">
                <a:lnSpc>
                  <a:spcPct val="90000"/>
                </a:lnSpc>
              </a:pPr>
              <a:r>
                <a:rPr lang="en-US" sz="1600" b="1" dirty="0"/>
                <a:t>Configuration</a:t>
              </a:r>
              <a:r>
                <a:rPr lang="en-US" sz="1600" dirty="0"/>
                <a:t>: </a:t>
              </a:r>
            </a:p>
            <a:p>
              <a:pPr lvl="1">
                <a:lnSpc>
                  <a:spcPct val="90000"/>
                </a:lnSpc>
              </a:pPr>
              <a:r>
                <a:rPr lang="en-US" sz="1600" dirty="0"/>
                <a:t>P4 program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0331066" y="4126000"/>
              <a:ext cx="1" cy="4598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6716078" y="4992299"/>
              <a:ext cx="1490085" cy="586880"/>
              <a:chOff x="5993586" y="4643924"/>
              <a:chExt cx="1408546" cy="58688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145479" y="4643924"/>
                <a:ext cx="1097274" cy="540861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993586" y="4695273"/>
                <a:ext cx="1408546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Programmed Parser</a:t>
                </a: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8795795" y="4837783"/>
              <a:ext cx="1415644" cy="313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Pipeline stages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53803" y="1691152"/>
              <a:ext cx="30534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Fixed pipeline switches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180968" y="1694201"/>
              <a:ext cx="42718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Reconfigurable pipeline switches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08530" y="3742507"/>
              <a:ext cx="914400" cy="258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Compiler</a:t>
              </a:r>
            </a:p>
          </p:txBody>
        </p:sp>
      </p:grp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7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72"/>
          <p:cNvSpPr/>
          <p:nvPr/>
        </p:nvSpPr>
        <p:spPr>
          <a:xfrm>
            <a:off x="1828800" y="4224401"/>
            <a:ext cx="8159262" cy="24970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Switch Pipeline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133998" y="4673348"/>
            <a:ext cx="1487810" cy="197162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/>
          <p:cNvSpPr/>
          <p:nvPr/>
        </p:nvSpPr>
        <p:spPr>
          <a:xfrm>
            <a:off x="3728335" y="4667483"/>
            <a:ext cx="1417523" cy="197749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: Rounded Corners 74"/>
          <p:cNvSpPr/>
          <p:nvPr/>
        </p:nvSpPr>
        <p:spPr>
          <a:xfrm>
            <a:off x="5269846" y="4647682"/>
            <a:ext cx="1417523" cy="199729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5"/>
          <p:cNvSpPr/>
          <p:nvPr/>
        </p:nvSpPr>
        <p:spPr>
          <a:xfrm>
            <a:off x="6811433" y="4659403"/>
            <a:ext cx="1523974" cy="19855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Rounded Corners 76"/>
          <p:cNvSpPr/>
          <p:nvPr/>
        </p:nvSpPr>
        <p:spPr>
          <a:xfrm>
            <a:off x="8440946" y="4671125"/>
            <a:ext cx="1417523" cy="197385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72"/>
          <p:cNvSpPr/>
          <p:nvPr/>
        </p:nvSpPr>
        <p:spPr>
          <a:xfrm>
            <a:off x="4906108" y="977547"/>
            <a:ext cx="1548443" cy="53298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Switch.p4</a:t>
            </a: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38200" y="-81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Placing P4 tables into switch pipelines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22</a:t>
            </a:fld>
            <a:endParaRPr lang="en-US" dirty="0"/>
          </a:p>
        </p:txBody>
      </p:sp>
      <p:sp>
        <p:nvSpPr>
          <p:cNvPr id="34" name="Rounded Rectangle 72"/>
          <p:cNvSpPr/>
          <p:nvPr/>
        </p:nvSpPr>
        <p:spPr>
          <a:xfrm>
            <a:off x="838200" y="1967385"/>
            <a:ext cx="10169769" cy="167509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P4 Tables</a:t>
            </a:r>
          </a:p>
        </p:txBody>
      </p:sp>
      <p:sp>
        <p:nvSpPr>
          <p:cNvPr id="5" name="Arrow: Down 4"/>
          <p:cNvSpPr/>
          <p:nvPr/>
        </p:nvSpPr>
        <p:spPr>
          <a:xfrm>
            <a:off x="5468816" y="1585965"/>
            <a:ext cx="369027" cy="311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/>
          <p:cNvSpPr/>
          <p:nvPr/>
        </p:nvSpPr>
        <p:spPr>
          <a:xfrm>
            <a:off x="5480539" y="3760595"/>
            <a:ext cx="369027" cy="311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670753" y="2400271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egress_nat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670753" y="2969629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l3_rewrite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133424" y="2412194"/>
            <a:ext cx="1248508" cy="499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tunnel_encap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91329" y="2381292"/>
            <a:ext cx="1248508" cy="4993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mpls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91329" y="3029522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ipv4_vtep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421837" y="3034882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mac_acl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64796" y="2381292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nat_flow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84018" y="2372699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ip_acl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864796" y="2996566"/>
            <a:ext cx="1248508" cy="4993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validate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284018" y="3020930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ipv6_acl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8402" y="3052841"/>
            <a:ext cx="1278551" cy="467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egress_vlan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9490486" y="2409460"/>
            <a:ext cx="1248508" cy="499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tunnel_rewrite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398361" y="2400271"/>
            <a:ext cx="1248508" cy="499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ipv4_multicast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10596" y="4745144"/>
            <a:ext cx="1248508" cy="4993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mpls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10596" y="5393374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ipv4_vtep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0596" y="6039601"/>
            <a:ext cx="1248508" cy="499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ipv4_multicast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98924" y="4767343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mac_acl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23761" y="5364814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nat_flow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23761" y="5980088"/>
            <a:ext cx="1248508" cy="4993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validate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48493" y="4934193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ip_acl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48493" y="5582424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ipv6_acl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28663" y="4856257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egress_nat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928663" y="5425615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l3_rewrite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499405" y="5456070"/>
            <a:ext cx="1278551" cy="467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egress_vlan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17470" y="6008445"/>
            <a:ext cx="1248508" cy="499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tunnel_rewrite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14427" y="4815423"/>
            <a:ext cx="1248508" cy="499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tunnel_encap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61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69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Remove unnecessary table dependency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9815"/>
          </a:xfrm>
        </p:spPr>
        <p:txBody>
          <a:bodyPr>
            <a:normAutofit/>
          </a:bodyPr>
          <a:lstStyle/>
          <a:p>
            <a:r>
              <a:rPr lang="en-US" dirty="0"/>
              <a:t>Not all traffic require all features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tenant traffic get virtualized by VTEP feature but not management traffic</a:t>
            </a:r>
          </a:p>
          <a:p>
            <a:pPr lvl="1"/>
            <a:r>
              <a:rPr lang="en-US" dirty="0"/>
              <a:t>management traffic require advanced </a:t>
            </a:r>
            <a:r>
              <a:rPr lang="en-US" dirty="0" err="1"/>
              <a:t>QoS</a:t>
            </a:r>
            <a:r>
              <a:rPr lang="en-US" dirty="0"/>
              <a:t> but not telemetry traffic</a:t>
            </a:r>
          </a:p>
          <a:p>
            <a:pPr lvl="1"/>
            <a:r>
              <a:rPr lang="en-US" dirty="0"/>
              <a:t>VPN traffic need firewall but not DC internal traffic</a:t>
            </a:r>
          </a:p>
          <a:p>
            <a:r>
              <a:rPr lang="en-US" dirty="0"/>
              <a:t>High-level policies (policy intents) have such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/>
          <p:cNvSpPr/>
          <p:nvPr/>
        </p:nvSpPr>
        <p:spPr>
          <a:xfrm>
            <a:off x="3411130" y="5708726"/>
            <a:ext cx="5874384" cy="662028"/>
          </a:xfrm>
          <a:prstGeom prst="round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00914" y="5181069"/>
          <a:ext cx="966532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971" y="429583"/>
            <a:ext cx="114626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Feature Removal: switch pipeline after removing unused features  </a:t>
            </a:r>
            <a:r>
              <a:rPr lang="en-US" sz="4400" dirty="0">
                <a:solidFill>
                  <a:srgbClr val="FF0000"/>
                </a:solidFill>
              </a:rPr>
              <a:t>(QOS, Multicast, ACL)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24</a:t>
            </a:fld>
            <a:endParaRPr lang="en-US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3060086" y="5795537"/>
            <a:ext cx="7956257" cy="61921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Reduced # of pipeline stages to 7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2191159" y="2071580"/>
          <a:ext cx="839116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790919" y="2071580"/>
          <a:ext cx="128915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TUNNEL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6" name="Straight Arrow Connector 35"/>
          <p:cNvCxnSpPr/>
          <p:nvPr/>
        </p:nvCxnSpPr>
        <p:spPr>
          <a:xfrm flipH="1">
            <a:off x="2798266" y="2618580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094258" y="2606088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966182" y="2608587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853095" y="2611086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583276" y="2618580"/>
            <a:ext cx="629587" cy="442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244811" y="2618580"/>
            <a:ext cx="374754" cy="727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450332" y="2618580"/>
            <a:ext cx="449705" cy="727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24"/>
          <p:cNvCxnSpPr/>
          <p:nvPr/>
        </p:nvCxnSpPr>
        <p:spPr>
          <a:xfrm rot="10800000">
            <a:off x="2798266" y="2251324"/>
            <a:ext cx="1251673" cy="1094282"/>
          </a:xfrm>
          <a:prstGeom prst="bentConnector3">
            <a:avLst>
              <a:gd name="adj1" fmla="val -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255461" y="2708333"/>
            <a:ext cx="586663" cy="989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84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/>
          <p:cNvSpPr/>
          <p:nvPr/>
        </p:nvSpPr>
        <p:spPr>
          <a:xfrm>
            <a:off x="6807471" y="4990275"/>
            <a:ext cx="4992643" cy="1024598"/>
          </a:xfrm>
          <a:prstGeom prst="round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00914" y="3983640"/>
          <a:ext cx="966532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86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971" y="429583"/>
            <a:ext cx="114626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Dependency Reduction : Switch pipeline with Tenant-to-feature mapping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25</a:t>
            </a:fld>
            <a:endParaRPr lang="en-US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6456428" y="5077085"/>
            <a:ext cx="5104202" cy="937787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Reduced # of pipeline stages to 6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790919" y="2071580"/>
          <a:ext cx="128915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TUNNEL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2213191" y="2053166"/>
          <a:ext cx="839116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flipH="1">
            <a:off x="3512349" y="2600333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219381" y="2600333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106294" y="2602832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810312" y="2602833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827802" y="2950103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12"/>
          <p:cNvCxnSpPr/>
          <p:nvPr/>
        </p:nvCxnSpPr>
        <p:spPr>
          <a:xfrm rot="16200000" flipV="1">
            <a:off x="2587952" y="2512900"/>
            <a:ext cx="1049312" cy="569611"/>
          </a:xfrm>
          <a:prstGeom prst="bentConnector3">
            <a:avLst>
              <a:gd name="adj1" fmla="val 10142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027626" y="2599367"/>
            <a:ext cx="3297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13"/>
          <p:cNvCxnSpPr/>
          <p:nvPr/>
        </p:nvCxnSpPr>
        <p:spPr>
          <a:xfrm rot="16200000" flipV="1">
            <a:off x="2502522" y="3030148"/>
            <a:ext cx="1081626" cy="431062"/>
          </a:xfrm>
          <a:prstGeom prst="bentConnector3">
            <a:avLst>
              <a:gd name="adj1" fmla="val 9995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900914" y="4601663"/>
          <a:ext cx="5616306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102">
                  <a:extLst>
                    <a:ext uri="{9D8B030D-6E8A-4147-A177-3AD203B41FA5}">
                      <a16:colId xmlns:a16="http://schemas.microsoft.com/office/drawing/2014/main" val="684947454"/>
                    </a:ext>
                  </a:extLst>
                </a:gridCol>
                <a:gridCol w="1872102">
                  <a:extLst>
                    <a:ext uri="{9D8B030D-6E8A-4147-A177-3AD203B41FA5}">
                      <a16:colId xmlns:a16="http://schemas.microsoft.com/office/drawing/2014/main" val="3642622425"/>
                    </a:ext>
                  </a:extLst>
                </a:gridCol>
                <a:gridCol w="1872102">
                  <a:extLst>
                    <a:ext uri="{9D8B030D-6E8A-4147-A177-3AD203B41FA5}">
                      <a16:colId xmlns:a16="http://schemas.microsoft.com/office/drawing/2014/main" val="289200375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Tenant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Common 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Exclusive Feature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318659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L2, 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VLAN, NAT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66249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Finance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09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1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3253"/>
            <a:ext cx="10294640" cy="3860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Evaluation: Dependency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65715"/>
            <a:ext cx="10515600" cy="576276"/>
          </a:xfrm>
        </p:spPr>
        <p:txBody>
          <a:bodyPr>
            <a:normAutofit/>
          </a:bodyPr>
          <a:lstStyle/>
          <a:p>
            <a:r>
              <a:rPr lang="en-US" dirty="0"/>
              <a:t>Maximum of 33% reduction in terms of stage usage</a:t>
            </a:r>
          </a:p>
        </p:txBody>
      </p:sp>
      <p:sp>
        <p:nvSpPr>
          <p:cNvPr id="6" name="Oval 5"/>
          <p:cNvSpPr/>
          <p:nvPr/>
        </p:nvSpPr>
        <p:spPr>
          <a:xfrm>
            <a:off x="10107208" y="3916719"/>
            <a:ext cx="256863" cy="251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2707" y="2674359"/>
            <a:ext cx="229431" cy="244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72"/>
          <p:cNvSpPr/>
          <p:nvPr/>
        </p:nvSpPr>
        <p:spPr>
          <a:xfrm>
            <a:off x="1769935" y="4189793"/>
            <a:ext cx="8159262" cy="24970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Switch Pipeline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133998" y="4673348"/>
            <a:ext cx="1487810" cy="197162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/>
          <p:cNvSpPr/>
          <p:nvPr/>
        </p:nvSpPr>
        <p:spPr>
          <a:xfrm>
            <a:off x="3728335" y="4667483"/>
            <a:ext cx="1417523" cy="197749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: Rounded Corners 74"/>
          <p:cNvSpPr/>
          <p:nvPr/>
        </p:nvSpPr>
        <p:spPr>
          <a:xfrm>
            <a:off x="5269846" y="4647682"/>
            <a:ext cx="1417523" cy="199729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5"/>
          <p:cNvSpPr/>
          <p:nvPr/>
        </p:nvSpPr>
        <p:spPr>
          <a:xfrm>
            <a:off x="6811433" y="4659403"/>
            <a:ext cx="1523974" cy="19855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Rounded Corners 76"/>
          <p:cNvSpPr/>
          <p:nvPr/>
        </p:nvSpPr>
        <p:spPr>
          <a:xfrm>
            <a:off x="8440946" y="4671125"/>
            <a:ext cx="1417523" cy="197385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72"/>
          <p:cNvSpPr/>
          <p:nvPr/>
        </p:nvSpPr>
        <p:spPr>
          <a:xfrm>
            <a:off x="4906108" y="977547"/>
            <a:ext cx="1548443" cy="53298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Switch.p4</a:t>
            </a: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38200" y="-81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Placing P4 tables into switch pipelines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3</a:t>
            </a:fld>
            <a:endParaRPr lang="en-US" dirty="0"/>
          </a:p>
        </p:txBody>
      </p:sp>
      <p:sp>
        <p:nvSpPr>
          <p:cNvPr id="34" name="Rounded Rectangle 72"/>
          <p:cNvSpPr/>
          <p:nvPr/>
        </p:nvSpPr>
        <p:spPr>
          <a:xfrm>
            <a:off x="838200" y="1967385"/>
            <a:ext cx="10169769" cy="167509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P4 Tables</a:t>
            </a:r>
          </a:p>
        </p:txBody>
      </p:sp>
      <p:sp>
        <p:nvSpPr>
          <p:cNvPr id="5" name="Arrow: Down 4"/>
          <p:cNvSpPr/>
          <p:nvPr/>
        </p:nvSpPr>
        <p:spPr>
          <a:xfrm>
            <a:off x="5468816" y="1585965"/>
            <a:ext cx="369027" cy="311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/>
          <p:cNvSpPr/>
          <p:nvPr/>
        </p:nvSpPr>
        <p:spPr>
          <a:xfrm>
            <a:off x="5480539" y="3760595"/>
            <a:ext cx="369027" cy="311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685655" y="2410780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egress_nat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670753" y="2969629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l3_rewrite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133424" y="2412194"/>
            <a:ext cx="1248508" cy="499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tunnel_encap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91329" y="2381292"/>
            <a:ext cx="1248508" cy="4993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mpls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91329" y="3029522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ipv4_vtep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421837" y="3034882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mac_acl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64796" y="2381292"/>
            <a:ext cx="1248508" cy="499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nat_flow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84018" y="2372699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ip_acl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864796" y="2996566"/>
            <a:ext cx="1248508" cy="4993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validate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284018" y="3020930"/>
            <a:ext cx="1248508" cy="499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ipv6_acl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8402" y="3052841"/>
            <a:ext cx="1278551" cy="467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egress_vlan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9490486" y="2409460"/>
            <a:ext cx="1248508" cy="499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tunnel_rewrite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398361" y="2400271"/>
            <a:ext cx="1248508" cy="499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ipv4_multicast</a:t>
            </a:r>
          </a:p>
        </p:txBody>
      </p:sp>
    </p:spTree>
    <p:extLst>
      <p:ext uri="{BB962C8B-B14F-4D97-AF65-F5344CB8AC3E}">
        <p14:creationId xmlns:p14="http://schemas.microsoft.com/office/powerpoint/2010/main" val="30366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8.33333E-7 0.1794 C 8.33333E-7 0.25996 0.00586 0.35903 0.01068 0.35903 L 0.02148 0.3590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7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17963 C 2.70833E-6 0.26019 0.00612 0.35996 0.0112 0.35996 L 0.02265 0.359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1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8.33333E-7 0.26644 C 8.33333E-7 0.38542 -0.02695 0.53287 -0.0487 0.53287 L -0.09727 0.5328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266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1.875E-6 0.17871 C -1.875E-6 0.25857 0.02904 0.35741 0.05274 0.35741 L 0.1056 0.3574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178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1.875E-6 0.175 C -1.875E-6 0.25347 0.02865 0.35023 0.05209 0.35023 L 0.10417 0.3502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12592 C 2.08333E-7 0.18217 0.03164 0.25185 0.05742 0.25185 L 0.11497 0.2518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25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8.33333E-7 0.21713 C 8.33333E-7 0.31459 -0.00117 0.4345 -0.00195 0.4345 L -0.00378 0.434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7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4.58333E-6 0.18449 C 4.58333E-6 0.26713 0.00104 0.36898 0.00195 0.36898 L 0.0039 0.36898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84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8.33333E-7 0.21713 C 8.33333E-7 0.31435 -0.00117 0.43426 -0.00195 0.43426 L -0.00378 0.43426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7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0.18843 C 4.58333E-6 0.27292 0.00143 0.37709 0.0026 0.37709 L 0.00533 0.37709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8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13981 C 8.33333E-7 0.20254 0.00911 0.27986 0.01667 0.27986 L 0.03333 0.27986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39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2.70833E-6 0.2382 C 2.70833E-6 0.34491 -0.02162 0.47639 -0.03907 0.47639 L -0.078 0.47639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238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26042 C 3.33333E-6 0.37685 -0.00235 0.5213 -0.0043 0.5213 L -0.00847 0.5213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260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 animBg="1"/>
      <p:bldP spid="74" grpId="0" animBg="1"/>
      <p:bldP spid="75" grpId="0" animBg="1"/>
      <p:bldP spid="76" grpId="0" animBg="1"/>
      <p:bldP spid="77" grpId="0" animBg="1"/>
      <p:bldP spid="41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482"/>
            <a:ext cx="10515600" cy="20896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Factors affecting pipeline concurrency</a:t>
            </a:r>
            <a:br>
              <a:rPr lang="en-US" dirty="0"/>
            </a:br>
            <a:r>
              <a:rPr lang="en-US" dirty="0"/>
              <a:t>(P4 compiler, NSDI 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9277"/>
            <a:ext cx="10515600" cy="1927638"/>
          </a:xfrm>
        </p:spPr>
        <p:txBody>
          <a:bodyPr>
            <a:normAutofit/>
          </a:bodyPr>
          <a:lstStyle/>
          <a:p>
            <a:r>
              <a:rPr lang="en-US" dirty="0"/>
              <a:t>Resource constraints</a:t>
            </a:r>
          </a:p>
          <a:p>
            <a:pPr lvl="1"/>
            <a:r>
              <a:rPr lang="en-US" dirty="0"/>
              <a:t>TCAM, SRAM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Dependency constraints</a:t>
            </a:r>
          </a:p>
          <a:p>
            <a:pPr lvl="1"/>
            <a:r>
              <a:rPr lang="en-US" dirty="0"/>
              <a:t>Match-action processing of one table affects match-action processing of other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: Folded Corner 3"/>
          <p:cNvSpPr/>
          <p:nvPr/>
        </p:nvSpPr>
        <p:spPr>
          <a:xfrm>
            <a:off x="2548008" y="3966916"/>
            <a:ext cx="2686144" cy="2234186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match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ipv4.srcAddr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ipv4.dstAddr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action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modify </a:t>
            </a:r>
            <a:r>
              <a:rPr lang="en-US" b="1" dirty="0" err="1">
                <a:solidFill>
                  <a:srgbClr val="FF0000"/>
                </a:solidFill>
              </a:rPr>
              <a:t>dstAddr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: Folded Corner 5"/>
          <p:cNvSpPr/>
          <p:nvPr/>
        </p:nvSpPr>
        <p:spPr>
          <a:xfrm>
            <a:off x="6294933" y="3966915"/>
            <a:ext cx="2686144" cy="2234187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Firewall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match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ipv4.srcAddr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ipv4.dstAddr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action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no_op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2039277"/>
            <a:ext cx="10515600" cy="192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Resource constraints</a:t>
            </a:r>
          </a:p>
          <a:p>
            <a:pPr lvl="1"/>
            <a:r>
              <a:rPr lang="en-US" dirty="0"/>
              <a:t>TCAM, SRAM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Dependency constraints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Match-action processing of one table affects match-action processing of other</a:t>
            </a:r>
          </a:p>
        </p:txBody>
      </p:sp>
    </p:spTree>
    <p:extLst>
      <p:ext uri="{BB962C8B-B14F-4D97-AF65-F5344CB8AC3E}">
        <p14:creationId xmlns:p14="http://schemas.microsoft.com/office/powerpoint/2010/main" val="412805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482"/>
            <a:ext cx="10515600" cy="20896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we need small pipeline stages?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9277"/>
            <a:ext cx="10515600" cy="3816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Increase routing table size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Room to run additional advanced network functions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Potential increase of switching throughput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35" y="70613"/>
            <a:ext cx="11489575" cy="2319886"/>
          </a:xfrm>
        </p:spPr>
        <p:txBody>
          <a:bodyPr/>
          <a:lstStyle/>
          <a:p>
            <a:pPr algn="ctr"/>
            <a:r>
              <a:rPr lang="en-US" dirty="0"/>
              <a:t>P4 program with 3 features: Tunneling, NAT, Multicast </a:t>
            </a:r>
          </a:p>
        </p:txBody>
      </p:sp>
      <p:sp>
        <p:nvSpPr>
          <p:cNvPr id="4" name="Rectangle: Folded Corner 3"/>
          <p:cNvSpPr/>
          <p:nvPr/>
        </p:nvSpPr>
        <p:spPr>
          <a:xfrm>
            <a:off x="1045029" y="1810191"/>
            <a:ext cx="2155371" cy="167640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Fields used: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ipv4.srcAddr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ipv4.dstAddr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………..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: Folded Corner 4"/>
          <p:cNvSpPr/>
          <p:nvPr/>
        </p:nvSpPr>
        <p:spPr>
          <a:xfrm>
            <a:off x="3407228" y="2390499"/>
            <a:ext cx="2231571" cy="150223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ipv4_vtep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Fields used: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ipv4.srcAddr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ipv4.dstAddr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………..</a:t>
            </a:r>
          </a:p>
        </p:txBody>
      </p:sp>
      <p:sp>
        <p:nvSpPr>
          <p:cNvPr id="6" name="Rectangle: Folded Corner 5"/>
          <p:cNvSpPr/>
          <p:nvPr/>
        </p:nvSpPr>
        <p:spPr>
          <a:xfrm>
            <a:off x="5910944" y="2444928"/>
            <a:ext cx="2569029" cy="1861454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err="1">
                <a:solidFill>
                  <a:schemeClr val="tx1"/>
                </a:solidFill>
              </a:rPr>
              <a:t>nat</a:t>
            </a:r>
            <a:endParaRPr lang="en-US" b="1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Fields used: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nat_metadata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ipv4.srcAddr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ipv4.dstAddr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…………</a:t>
            </a:r>
          </a:p>
        </p:txBody>
      </p:sp>
      <p:sp>
        <p:nvSpPr>
          <p:cNvPr id="7" name="Rectangle: Folded Corner 6"/>
          <p:cNvSpPr/>
          <p:nvPr/>
        </p:nvSpPr>
        <p:spPr>
          <a:xfrm>
            <a:off x="8795658" y="2444928"/>
            <a:ext cx="2862944" cy="1861454"/>
          </a:xfrm>
          <a:prstGeom prst="foldedCorner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ipv4_multicast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Fields Used: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multicast_metadata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ipv4.dstAddr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……….</a:t>
            </a:r>
          </a:p>
        </p:txBody>
      </p:sp>
      <p:sp>
        <p:nvSpPr>
          <p:cNvPr id="8" name="Rectangle: Folded Corner 7"/>
          <p:cNvSpPr/>
          <p:nvPr/>
        </p:nvSpPr>
        <p:spPr>
          <a:xfrm>
            <a:off x="756556" y="3870953"/>
            <a:ext cx="2547258" cy="167640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err="1">
                <a:solidFill>
                  <a:schemeClr val="tx1"/>
                </a:solidFill>
              </a:rPr>
              <a:t>tunnel_lookup_miss</a:t>
            </a:r>
            <a:endParaRPr lang="en-US" b="1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Fields used: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ipv4.srcAddr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ipv4.dstAddr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ipv4.protocol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………..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6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30385" y="4690793"/>
            <a:ext cx="6809015" cy="203068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200" b="1" dirty="0"/>
              <a:t>All tables have a dependency relationship with every other table</a:t>
            </a:r>
          </a:p>
        </p:txBody>
      </p:sp>
    </p:spTree>
    <p:extLst>
      <p:ext uri="{BB962C8B-B14F-4D97-AF65-F5344CB8AC3E}">
        <p14:creationId xmlns:p14="http://schemas.microsoft.com/office/powerpoint/2010/main" val="41807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Impact of table dependency on switch compiler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91069" y="1676397"/>
            <a:ext cx="10515600" cy="63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Table Dependency Graph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99852" y="5485074"/>
            <a:ext cx="12248530" cy="1210365"/>
          </a:xfrm>
        </p:spPr>
        <p:txBody>
          <a:bodyPr>
            <a:noAutofit/>
          </a:bodyPr>
          <a:lstStyle/>
          <a:p>
            <a:r>
              <a:rPr lang="en-US" sz="3200" b="1" dirty="0"/>
              <a:t>Goal:</a:t>
            </a:r>
          </a:p>
          <a:p>
            <a:pPr lvl="1"/>
            <a:r>
              <a:rPr lang="en-US" sz="3200" b="1" dirty="0"/>
              <a:t>Reduce table dependencies using policy-level information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7</a:t>
            </a:fld>
            <a:endParaRPr lang="en-US"/>
          </a:p>
        </p:txBody>
      </p:sp>
      <p:sp>
        <p:nvSpPr>
          <p:cNvPr id="23" name="Rectangle: Folded Corner 22"/>
          <p:cNvSpPr/>
          <p:nvPr/>
        </p:nvSpPr>
        <p:spPr>
          <a:xfrm>
            <a:off x="1668178" y="4491596"/>
            <a:ext cx="936171" cy="544289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tunnel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Rectangle: Folded Corner 24"/>
          <p:cNvSpPr/>
          <p:nvPr/>
        </p:nvSpPr>
        <p:spPr>
          <a:xfrm>
            <a:off x="3370544" y="4480708"/>
            <a:ext cx="1578429" cy="555177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ipv4_vtep</a:t>
            </a:r>
          </a:p>
        </p:txBody>
      </p:sp>
      <p:sp>
        <p:nvSpPr>
          <p:cNvPr id="29" name="Rectangle: Folded Corner 28"/>
          <p:cNvSpPr/>
          <p:nvPr/>
        </p:nvSpPr>
        <p:spPr>
          <a:xfrm>
            <a:off x="7831593" y="4491596"/>
            <a:ext cx="1360713" cy="544291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err="1">
                <a:solidFill>
                  <a:schemeClr val="tx1"/>
                </a:solidFill>
              </a:rPr>
              <a:t>nat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0" name="Rectangle: Folded Corner 29"/>
          <p:cNvSpPr/>
          <p:nvPr/>
        </p:nvSpPr>
        <p:spPr>
          <a:xfrm>
            <a:off x="9808055" y="4480708"/>
            <a:ext cx="1383587" cy="756770"/>
          </a:xfrm>
          <a:prstGeom prst="foldedCorner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ipv4_multicast</a:t>
            </a:r>
          </a:p>
        </p:txBody>
      </p:sp>
      <p:sp>
        <p:nvSpPr>
          <p:cNvPr id="31" name="Rectangle: Folded Corner 30"/>
          <p:cNvSpPr/>
          <p:nvPr/>
        </p:nvSpPr>
        <p:spPr>
          <a:xfrm>
            <a:off x="5353703" y="4480709"/>
            <a:ext cx="1862141" cy="756775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 err="1">
                <a:solidFill>
                  <a:schemeClr val="tx1"/>
                </a:solidFill>
              </a:rPr>
              <a:t>tunnel_lookup_miss</a:t>
            </a:r>
            <a:endParaRPr lang="en-US" b="1" u="sng" dirty="0">
              <a:solidFill>
                <a:schemeClr val="tx1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217588"/>
              </p:ext>
            </p:extLst>
          </p:nvPr>
        </p:nvGraphicFramePr>
        <p:xfrm>
          <a:off x="164799" y="3856204"/>
          <a:ext cx="11189001" cy="494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9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3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44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STAGE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592389" y="2250523"/>
            <a:ext cx="965933" cy="749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tunnel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36941" y="2250862"/>
            <a:ext cx="1544149" cy="7486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ipv4_vtep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68152" y="2264313"/>
            <a:ext cx="1798749" cy="735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tunnel_lookup_miss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31594" y="2285930"/>
            <a:ext cx="1544149" cy="7312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45662" y="2285229"/>
            <a:ext cx="1491363" cy="7326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ipv4_multicast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91069" y="3151587"/>
            <a:ext cx="10515600" cy="783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Pipeline Stages</a:t>
            </a:r>
          </a:p>
        </p:txBody>
      </p:sp>
      <p:sp>
        <p:nvSpPr>
          <p:cNvPr id="39" name="Arrow: Right 38"/>
          <p:cNvSpPr/>
          <p:nvPr/>
        </p:nvSpPr>
        <p:spPr>
          <a:xfrm>
            <a:off x="1686444" y="2495129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/>
          <p:cNvSpPr/>
          <p:nvPr/>
        </p:nvSpPr>
        <p:spPr>
          <a:xfrm>
            <a:off x="4022854" y="2520917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/>
          <p:cNvSpPr/>
          <p:nvPr/>
        </p:nvSpPr>
        <p:spPr>
          <a:xfrm>
            <a:off x="6559723" y="2504504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/>
          <p:cNvSpPr/>
          <p:nvPr/>
        </p:nvSpPr>
        <p:spPr>
          <a:xfrm>
            <a:off x="8751943" y="2516227"/>
            <a:ext cx="468085" cy="31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0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3" grpId="0" animBg="1"/>
      <p:bldP spid="25" grpId="0" animBg="1"/>
      <p:bldP spid="29" grpId="0" animBg="1"/>
      <p:bldP spid="30" grpId="0" animBg="1"/>
      <p:bldP spid="31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69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Remove unnecessary table dependency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1556252"/>
            <a:ext cx="5257800" cy="483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Not all traffic require all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https://cdn2.iconfinder.com/data/icons/networking-icons-1/512/networking_icons-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13292" y="2558063"/>
            <a:ext cx="2812262" cy="2262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3089" y="5773351"/>
            <a:ext cx="8385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High-level policies (policy intents) have such information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072662" y="2349755"/>
            <a:ext cx="1951891" cy="779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Management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8598874" y="2335658"/>
            <a:ext cx="1951891" cy="779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Management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1084382" y="3332119"/>
            <a:ext cx="1951891" cy="779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Finance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622322" y="3315068"/>
            <a:ext cx="1951891" cy="779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Finance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096104" y="4363748"/>
            <a:ext cx="1951891" cy="779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HR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8631109" y="4367878"/>
            <a:ext cx="1951891" cy="779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30950" y="2142378"/>
            <a:ext cx="1123953" cy="7068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QOS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30950" y="3183008"/>
            <a:ext cx="1055077" cy="6537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Tunnel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0950" y="4315123"/>
            <a:ext cx="1100511" cy="5446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NAT</a:t>
            </a:r>
          </a:p>
        </p:txBody>
      </p:sp>
      <p:cxnSp>
        <p:nvCxnSpPr>
          <p:cNvPr id="58" name="Straight Arrow Connector 57"/>
          <p:cNvCxnSpPr>
            <a:stCxn id="7" idx="3"/>
            <a:endCxn id="9" idx="1"/>
          </p:cNvCxnSpPr>
          <p:nvPr/>
        </p:nvCxnSpPr>
        <p:spPr>
          <a:xfrm flipV="1">
            <a:off x="3024553" y="2725395"/>
            <a:ext cx="5574321" cy="140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  <a:stCxn id="10" idx="3"/>
            <a:endCxn id="11" idx="1"/>
          </p:cNvCxnSpPr>
          <p:nvPr/>
        </p:nvCxnSpPr>
        <p:spPr>
          <a:xfrm flipV="1">
            <a:off x="3036273" y="3704805"/>
            <a:ext cx="5586049" cy="170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  <a:endCxn id="13" idx="1"/>
          </p:cNvCxnSpPr>
          <p:nvPr/>
        </p:nvCxnSpPr>
        <p:spPr>
          <a:xfrm flipV="1">
            <a:off x="3024553" y="4757615"/>
            <a:ext cx="5606556" cy="454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6" grpId="0" animBg="1"/>
      <p:bldP spid="31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69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Detect mutually exclusive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2513"/>
            <a:ext cx="10515600" cy="1382186"/>
          </a:xfrm>
        </p:spPr>
        <p:txBody>
          <a:bodyPr>
            <a:normAutofit/>
          </a:bodyPr>
          <a:lstStyle/>
          <a:p>
            <a:r>
              <a:rPr lang="en-US" dirty="0"/>
              <a:t>PGA (SIGCOMM 15) uses label trees to represent tenant-feature relationship</a:t>
            </a:r>
          </a:p>
          <a:p>
            <a:pPr lvl="1"/>
            <a:r>
              <a:rPr lang="en-US" dirty="0"/>
              <a:t>Sibling nodes are mutually exclusive</a:t>
            </a:r>
          </a:p>
        </p:txBody>
      </p:sp>
      <p:sp>
        <p:nvSpPr>
          <p:cNvPr id="7" name="Rounded Rectangle 37"/>
          <p:cNvSpPr/>
          <p:nvPr/>
        </p:nvSpPr>
        <p:spPr>
          <a:xfrm>
            <a:off x="933619" y="4321427"/>
            <a:ext cx="3249653" cy="1129802"/>
          </a:xfrm>
          <a:prstGeom prst="roundRect">
            <a:avLst>
              <a:gd name="adj" fmla="val 87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31"/>
          <p:cNvSpPr/>
          <p:nvPr/>
        </p:nvSpPr>
        <p:spPr>
          <a:xfrm>
            <a:off x="1592102" y="4045076"/>
            <a:ext cx="2491988" cy="55842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Finance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4707" y="4623993"/>
            <a:ext cx="3204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L2 switching, L3 routing,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Tunnel</a:t>
            </a:r>
          </a:p>
        </p:txBody>
      </p:sp>
      <p:sp>
        <p:nvSpPr>
          <p:cNvPr id="12" name="Rounded Rectangle 40"/>
          <p:cNvSpPr/>
          <p:nvPr/>
        </p:nvSpPr>
        <p:spPr>
          <a:xfrm>
            <a:off x="4285101" y="4321427"/>
            <a:ext cx="3219738" cy="1129805"/>
          </a:xfrm>
          <a:prstGeom prst="roundRect">
            <a:avLst>
              <a:gd name="adj" fmla="val 87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93483" y="4646005"/>
            <a:ext cx="349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L2 switching, L3 routing, </a:t>
            </a:r>
            <a:r>
              <a:rPr lang="en-US" sz="2400" dirty="0">
                <a:solidFill>
                  <a:srgbClr val="FF0000"/>
                </a:solidFill>
              </a:rPr>
              <a:t>NAT</a:t>
            </a:r>
          </a:p>
        </p:txBody>
      </p:sp>
      <p:sp>
        <p:nvSpPr>
          <p:cNvPr id="14" name="Rounded Rectangle 32"/>
          <p:cNvSpPr/>
          <p:nvPr/>
        </p:nvSpPr>
        <p:spPr>
          <a:xfrm>
            <a:off x="4559525" y="4045076"/>
            <a:ext cx="2655935" cy="55842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HR</a:t>
            </a:r>
          </a:p>
        </p:txBody>
      </p:sp>
      <p:sp>
        <p:nvSpPr>
          <p:cNvPr id="15" name="Rounded Rectangle 43"/>
          <p:cNvSpPr/>
          <p:nvPr/>
        </p:nvSpPr>
        <p:spPr>
          <a:xfrm>
            <a:off x="7614934" y="4321427"/>
            <a:ext cx="3277184" cy="1129805"/>
          </a:xfrm>
          <a:prstGeom prst="roundRect">
            <a:avLst>
              <a:gd name="adj" fmla="val 87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609692" y="4652207"/>
            <a:ext cx="329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L2 switching, L3 routing, </a:t>
            </a:r>
            <a:r>
              <a:rPr lang="en-US" sz="2400" dirty="0">
                <a:solidFill>
                  <a:srgbClr val="FF0000"/>
                </a:solidFill>
              </a:rPr>
              <a:t>QOS, Multicast, ACL</a:t>
            </a:r>
          </a:p>
        </p:txBody>
      </p:sp>
      <p:sp>
        <p:nvSpPr>
          <p:cNvPr id="17" name="Rounded Rectangle 34"/>
          <p:cNvSpPr/>
          <p:nvPr/>
        </p:nvSpPr>
        <p:spPr>
          <a:xfrm>
            <a:off x="7690895" y="4045076"/>
            <a:ext cx="2465768" cy="55842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Support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2838096" y="3218789"/>
            <a:ext cx="3046117" cy="83717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endCxn id="14" idx="0"/>
          </p:cNvCxnSpPr>
          <p:nvPr/>
        </p:nvCxnSpPr>
        <p:spPr>
          <a:xfrm flipH="1">
            <a:off x="5887493" y="3068668"/>
            <a:ext cx="10485" cy="976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24" idx="2"/>
            <a:endCxn id="17" idx="0"/>
          </p:cNvCxnSpPr>
          <p:nvPr/>
        </p:nvCxnSpPr>
        <p:spPr>
          <a:xfrm>
            <a:off x="5884213" y="3295828"/>
            <a:ext cx="3039566" cy="74924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71"/>
          <p:cNvSpPr/>
          <p:nvPr/>
        </p:nvSpPr>
        <p:spPr>
          <a:xfrm>
            <a:off x="3989815" y="3115505"/>
            <a:ext cx="3801098" cy="667330"/>
          </a:xfrm>
          <a:prstGeom prst="roundRect">
            <a:avLst>
              <a:gd name="adj" fmla="val 87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Rounded Rectangle 30"/>
          <p:cNvSpPr/>
          <p:nvPr/>
        </p:nvSpPr>
        <p:spPr>
          <a:xfrm>
            <a:off x="4183272" y="2740177"/>
            <a:ext cx="3401882" cy="55565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Tenant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40700" y="3310412"/>
            <a:ext cx="312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L2 switching, L3 routing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9</a:t>
            </a:fld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32336" y="5586965"/>
            <a:ext cx="10515600" cy="92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LMS (IM 17) generates label tree(s) from various infrastructure data sources (e.g. LDAP, Cloud services, etc.)</a:t>
            </a:r>
          </a:p>
        </p:txBody>
      </p:sp>
    </p:spTree>
    <p:extLst>
      <p:ext uri="{BB962C8B-B14F-4D97-AF65-F5344CB8AC3E}">
        <p14:creationId xmlns:p14="http://schemas.microsoft.com/office/powerpoint/2010/main" val="41506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3" grpId="0"/>
      <p:bldP spid="15" grpId="0" animBg="1"/>
      <p:bldP spid="16" grpId="0"/>
      <p:bldP spid="23" grpId="0" animBg="1"/>
      <p:bldP spid="25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1752</Words>
  <Application>Microsoft Office PowerPoint</Application>
  <PresentationFormat>Widescreen</PresentationFormat>
  <Paragraphs>514</Paragraphs>
  <Slides>26</Slides>
  <Notes>24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</vt:lpstr>
      <vt:lpstr>Calibri</vt:lpstr>
      <vt:lpstr>Calibri Light</vt:lpstr>
      <vt:lpstr>Office Theme</vt:lpstr>
      <vt:lpstr>P5: Policy-driven optimization of P4 pipeline</vt:lpstr>
      <vt:lpstr>Reconfigurable pipeline switches</vt:lpstr>
      <vt:lpstr>Placing P4 tables into switch pipelines</vt:lpstr>
      <vt:lpstr>Factors affecting pipeline concurrency (P4 compiler, NSDI 15)</vt:lpstr>
      <vt:lpstr>Why we need small pipeline stages?</vt:lpstr>
      <vt:lpstr>P4 program with 3 features: Tunneling, NAT, Multicast </vt:lpstr>
      <vt:lpstr>Impact of table dependency on switch compiler</vt:lpstr>
      <vt:lpstr>Remove unnecessary table dependency</vt:lpstr>
      <vt:lpstr>Detect mutually exclusive features</vt:lpstr>
      <vt:lpstr>P5: Generate accurate table dependency graph</vt:lpstr>
      <vt:lpstr>Remove unnecessary features</vt:lpstr>
      <vt:lpstr>Experimental Setup</vt:lpstr>
      <vt:lpstr>PowerPoint Presentation</vt:lpstr>
      <vt:lpstr>PowerPoint Presentation</vt:lpstr>
      <vt:lpstr>PowerPoint Presentation</vt:lpstr>
      <vt:lpstr>Evaluation: Dependency reduction</vt:lpstr>
      <vt:lpstr>Evaluation: Dependency reduction</vt:lpstr>
      <vt:lpstr>Summary</vt:lpstr>
      <vt:lpstr>Thanks</vt:lpstr>
      <vt:lpstr>Backup Slides</vt:lpstr>
      <vt:lpstr>Reconfigurable pipeline switches</vt:lpstr>
      <vt:lpstr>Placing P4 tables into switch pipelines</vt:lpstr>
      <vt:lpstr>Remove unnecessary table dependency</vt:lpstr>
      <vt:lpstr>PowerPoint Presentation</vt:lpstr>
      <vt:lpstr>PowerPoint Presentation</vt:lpstr>
      <vt:lpstr>Evaluation: Dependency reduction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anubhav nidhi</dc:creator>
  <cp:lastModifiedBy>anubhav nidhi</cp:lastModifiedBy>
  <cp:revision>310</cp:revision>
  <dcterms:created xsi:type="dcterms:W3CDTF">2017-03-11T21:32:13Z</dcterms:created>
  <dcterms:modified xsi:type="dcterms:W3CDTF">2017-04-07T08:05:41Z</dcterms:modified>
</cp:coreProperties>
</file>